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309" r:id="rId3"/>
    <p:sldId id="308" r:id="rId4"/>
    <p:sldId id="310" r:id="rId5"/>
    <p:sldId id="313" r:id="rId6"/>
    <p:sldId id="257" r:id="rId7"/>
    <p:sldId id="258" r:id="rId8"/>
    <p:sldId id="259" r:id="rId9"/>
    <p:sldId id="267" r:id="rId10"/>
    <p:sldId id="260" r:id="rId11"/>
    <p:sldId id="262" r:id="rId12"/>
    <p:sldId id="263" r:id="rId13"/>
    <p:sldId id="264" r:id="rId14"/>
    <p:sldId id="265" r:id="rId15"/>
    <p:sldId id="268" r:id="rId16"/>
    <p:sldId id="266" r:id="rId17"/>
    <p:sldId id="271" r:id="rId18"/>
    <p:sldId id="307" r:id="rId19"/>
    <p:sldId id="312" r:id="rId20"/>
    <p:sldId id="314" r:id="rId21"/>
    <p:sldId id="315" r:id="rId22"/>
    <p:sldId id="316" r:id="rId23"/>
    <p:sldId id="317" r:id="rId24"/>
    <p:sldId id="318" r:id="rId25"/>
    <p:sldId id="319" r:id="rId26"/>
    <p:sldId id="320" r:id="rId27"/>
    <p:sldId id="321" r:id="rId28"/>
    <p:sldId id="322" r:id="rId29"/>
    <p:sldId id="325" r:id="rId30"/>
    <p:sldId id="326" r:id="rId31"/>
    <p:sldId id="324" r:id="rId32"/>
    <p:sldId id="311" r:id="rId33"/>
    <p:sldId id="30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ym piri" initials="mp" lastIdx="2" clrIdx="0">
    <p:extLst>
      <p:ext uri="{19B8F6BF-5375-455C-9EA6-DF929625EA0E}">
        <p15:presenceInfo xmlns:p15="http://schemas.microsoft.com/office/powerpoint/2012/main" userId="4b4a0b3a04fbe7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87" d="100"/>
          <a:sy n="87"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9T00:53:06.635" idx="2">
    <p:pos x="10" y="10"/>
    <p:text/>
    <p:extLst>
      <p:ext uri="{C676402C-5697-4E1C-873F-D02D1690AC5C}">
        <p15:threadingInfo xmlns:p15="http://schemas.microsoft.com/office/powerpoint/2012/main" timeZoneBias="-21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F1E49-C568-45AC-96D1-B2F9A1E5A89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88607A7-3D0A-4823-BA16-5A3DB24C76A3}">
      <dgm:prSet phldrT="[Text]"/>
      <dgm:spPr/>
      <dgm:t>
        <a:bodyPr/>
        <a:lstStyle/>
        <a:p>
          <a:r>
            <a:rPr lang="en-US" dirty="0"/>
            <a:t>Microparticles and exosomes</a:t>
          </a:r>
        </a:p>
      </dgm:t>
    </dgm:pt>
    <dgm:pt modelId="{6B573FCE-553D-4777-BBA2-3182BA0B4C4B}" type="parTrans" cxnId="{C857029E-0A6D-4D7C-88DA-2E46DAB26EF9}">
      <dgm:prSet/>
      <dgm:spPr/>
      <dgm:t>
        <a:bodyPr/>
        <a:lstStyle/>
        <a:p>
          <a:endParaRPr lang="en-US"/>
        </a:p>
      </dgm:t>
    </dgm:pt>
    <dgm:pt modelId="{9CEF6556-62B5-4F86-8465-15B585EA56C5}" type="sibTrans" cxnId="{C857029E-0A6D-4D7C-88DA-2E46DAB26EF9}">
      <dgm:prSet/>
      <dgm:spPr/>
      <dgm:t>
        <a:bodyPr/>
        <a:lstStyle/>
        <a:p>
          <a:endParaRPr lang="en-US"/>
        </a:p>
      </dgm:t>
    </dgm:pt>
    <dgm:pt modelId="{C252441A-D11E-40A4-BBD3-BF13AF45C6C5}">
      <dgm:prSet phldrT="[Text]"/>
      <dgm:spPr/>
      <dgm:t>
        <a:bodyPr/>
        <a:lstStyle/>
        <a:p>
          <a:r>
            <a:rPr lang="en-US" dirty="0"/>
            <a:t>definition</a:t>
          </a:r>
        </a:p>
      </dgm:t>
    </dgm:pt>
    <dgm:pt modelId="{CA54DFE3-8B97-4EF5-853C-A1B8C2789AAA}" type="parTrans" cxnId="{085AEEF2-972C-4481-90A7-EC7C541018E3}">
      <dgm:prSet/>
      <dgm:spPr/>
      <dgm:t>
        <a:bodyPr/>
        <a:lstStyle/>
        <a:p>
          <a:endParaRPr lang="en-US"/>
        </a:p>
      </dgm:t>
    </dgm:pt>
    <dgm:pt modelId="{F4F2E431-9F5F-4E62-AA16-763CA71BBD53}" type="sibTrans" cxnId="{085AEEF2-972C-4481-90A7-EC7C541018E3}">
      <dgm:prSet/>
      <dgm:spPr/>
      <dgm:t>
        <a:bodyPr/>
        <a:lstStyle/>
        <a:p>
          <a:endParaRPr lang="en-US"/>
        </a:p>
      </dgm:t>
    </dgm:pt>
    <dgm:pt modelId="{128DCDF7-08FE-4E55-A008-0CB8E66FBD04}">
      <dgm:prSet phldrT="[Text]"/>
      <dgm:spPr/>
      <dgm:t>
        <a:bodyPr/>
        <a:lstStyle/>
        <a:p>
          <a:r>
            <a:rPr lang="en-US" dirty="0"/>
            <a:t>Brown adipose tissue derived exosomes (ACADVL)</a:t>
          </a:r>
        </a:p>
      </dgm:t>
    </dgm:pt>
    <dgm:pt modelId="{20C33C62-E5C1-42B2-A5D9-8ABE3D39FDBA}" type="parTrans" cxnId="{89C35A12-000A-4B05-B51F-13881D73EC1F}">
      <dgm:prSet/>
      <dgm:spPr/>
      <dgm:t>
        <a:bodyPr/>
        <a:lstStyle/>
        <a:p>
          <a:endParaRPr lang="en-US"/>
        </a:p>
      </dgm:t>
    </dgm:pt>
    <dgm:pt modelId="{474DB383-CA5D-46CA-808C-1C6869F406C9}" type="sibTrans" cxnId="{89C35A12-000A-4B05-B51F-13881D73EC1F}">
      <dgm:prSet/>
      <dgm:spPr/>
      <dgm:t>
        <a:bodyPr/>
        <a:lstStyle/>
        <a:p>
          <a:endParaRPr lang="en-US"/>
        </a:p>
      </dgm:t>
    </dgm:pt>
    <dgm:pt modelId="{C4CCF4FE-E670-45BB-A33E-B9012CFDAB2F}">
      <dgm:prSet phldrT="[Text]"/>
      <dgm:spPr/>
      <dgm:t>
        <a:bodyPr/>
        <a:lstStyle/>
        <a:p>
          <a:r>
            <a:rPr lang="en-US" dirty="0"/>
            <a:t>CRP</a:t>
          </a:r>
        </a:p>
      </dgm:t>
    </dgm:pt>
    <dgm:pt modelId="{B25C4397-0FBE-43D5-84B0-2E195DE51D52}" type="parTrans" cxnId="{FE86E846-E471-4FEC-A242-4B4A72FF96CB}">
      <dgm:prSet/>
      <dgm:spPr/>
      <dgm:t>
        <a:bodyPr/>
        <a:lstStyle/>
        <a:p>
          <a:endParaRPr lang="en-US"/>
        </a:p>
      </dgm:t>
    </dgm:pt>
    <dgm:pt modelId="{D3E7F4CA-1BC4-4D9F-9A32-068C294F2BA3}" type="sibTrans" cxnId="{FE86E846-E471-4FEC-A242-4B4A72FF96CB}">
      <dgm:prSet/>
      <dgm:spPr/>
      <dgm:t>
        <a:bodyPr/>
        <a:lstStyle/>
        <a:p>
          <a:endParaRPr lang="en-US"/>
        </a:p>
      </dgm:t>
    </dgm:pt>
    <dgm:pt modelId="{B6ECBC01-B1E0-4DB8-9C10-5F76DE16AF5D}">
      <dgm:prSet phldrT="[Text]"/>
      <dgm:spPr/>
      <dgm:t>
        <a:bodyPr/>
        <a:lstStyle/>
        <a:p>
          <a:r>
            <a:rPr lang="en-US" dirty="0"/>
            <a:t>High sensitive C-reactive protein</a:t>
          </a:r>
        </a:p>
      </dgm:t>
    </dgm:pt>
    <dgm:pt modelId="{84B5CBF6-017B-4063-8390-447582889713}" type="parTrans" cxnId="{58C0CD5F-8E37-43AA-9B0C-B119586E5E70}">
      <dgm:prSet/>
      <dgm:spPr/>
      <dgm:t>
        <a:bodyPr/>
        <a:lstStyle/>
        <a:p>
          <a:endParaRPr lang="en-US"/>
        </a:p>
      </dgm:t>
    </dgm:pt>
    <dgm:pt modelId="{56B58FAE-0716-4BB3-9ADB-68B46C460307}" type="sibTrans" cxnId="{58C0CD5F-8E37-43AA-9B0C-B119586E5E70}">
      <dgm:prSet/>
      <dgm:spPr/>
      <dgm:t>
        <a:bodyPr/>
        <a:lstStyle/>
        <a:p>
          <a:endParaRPr lang="en-US"/>
        </a:p>
      </dgm:t>
    </dgm:pt>
    <dgm:pt modelId="{D39ADE36-2226-42D4-A2BC-E48F4199709A}">
      <dgm:prSet phldrT="[Text]"/>
      <dgm:spPr/>
      <dgm:t>
        <a:bodyPr/>
        <a:lstStyle/>
        <a:p>
          <a:r>
            <a:rPr lang="en-US" dirty="0"/>
            <a:t>IL-6 -&gt; IL-1</a:t>
          </a:r>
        </a:p>
      </dgm:t>
    </dgm:pt>
    <dgm:pt modelId="{86DA3DE8-70C4-44D5-99DE-32B2248BDAB2}" type="parTrans" cxnId="{58D00D93-8E31-4D07-8E9E-B8EC5986D6F6}">
      <dgm:prSet/>
      <dgm:spPr/>
      <dgm:t>
        <a:bodyPr/>
        <a:lstStyle/>
        <a:p>
          <a:endParaRPr lang="en-US"/>
        </a:p>
      </dgm:t>
    </dgm:pt>
    <dgm:pt modelId="{84B28DB9-1682-434D-BD05-573D16840EB0}" type="sibTrans" cxnId="{58D00D93-8E31-4D07-8E9E-B8EC5986D6F6}">
      <dgm:prSet/>
      <dgm:spPr/>
      <dgm:t>
        <a:bodyPr/>
        <a:lstStyle/>
        <a:p>
          <a:endParaRPr lang="en-US"/>
        </a:p>
      </dgm:t>
    </dgm:pt>
    <dgm:pt modelId="{5671FE9D-8230-4787-87C5-8DAF76D3B522}">
      <dgm:prSet phldrT="[Text]"/>
      <dgm:spPr/>
      <dgm:t>
        <a:bodyPr/>
        <a:lstStyle/>
        <a:p>
          <a:r>
            <a:rPr lang="en-US" dirty="0"/>
            <a:t>NLRP3 inflammasome</a:t>
          </a:r>
        </a:p>
      </dgm:t>
    </dgm:pt>
    <dgm:pt modelId="{EFE16D82-2616-4DFC-BD50-042E18D5BC32}" type="parTrans" cxnId="{FC1F34AE-544F-4EA4-910E-15A65B10D620}">
      <dgm:prSet/>
      <dgm:spPr/>
      <dgm:t>
        <a:bodyPr/>
        <a:lstStyle/>
        <a:p>
          <a:endParaRPr lang="en-US"/>
        </a:p>
      </dgm:t>
    </dgm:pt>
    <dgm:pt modelId="{79E697A1-376A-4D3D-8F69-E9CBED7E1553}" type="sibTrans" cxnId="{FC1F34AE-544F-4EA4-910E-15A65B10D620}">
      <dgm:prSet/>
      <dgm:spPr/>
      <dgm:t>
        <a:bodyPr/>
        <a:lstStyle/>
        <a:p>
          <a:endParaRPr lang="en-US"/>
        </a:p>
      </dgm:t>
    </dgm:pt>
    <dgm:pt modelId="{49C5D09D-5452-4927-B1D8-99A732F87E6C}">
      <dgm:prSet phldrT="[Text]"/>
      <dgm:spPr/>
      <dgm:t>
        <a:bodyPr/>
        <a:lstStyle/>
        <a:p>
          <a:r>
            <a:rPr lang="en-US" dirty="0"/>
            <a:t>Caspase</a:t>
          </a:r>
        </a:p>
      </dgm:t>
    </dgm:pt>
    <dgm:pt modelId="{B36996C6-1E43-46EC-A985-8F9CBA3FCF0F}" type="parTrans" cxnId="{BF2C91B4-1D7D-496E-9E0D-089A238ED2BD}">
      <dgm:prSet/>
      <dgm:spPr/>
      <dgm:t>
        <a:bodyPr/>
        <a:lstStyle/>
        <a:p>
          <a:endParaRPr lang="en-US"/>
        </a:p>
      </dgm:t>
    </dgm:pt>
    <dgm:pt modelId="{74EA714E-4AF1-4727-BD98-3396ED247E59}" type="sibTrans" cxnId="{BF2C91B4-1D7D-496E-9E0D-089A238ED2BD}">
      <dgm:prSet/>
      <dgm:spPr/>
      <dgm:t>
        <a:bodyPr/>
        <a:lstStyle/>
        <a:p>
          <a:endParaRPr lang="en-US"/>
        </a:p>
      </dgm:t>
    </dgm:pt>
    <dgm:pt modelId="{E41662EF-243D-4A2D-A2AD-D41A574F8C63}">
      <dgm:prSet phldrT="[Text]"/>
      <dgm:spPr/>
      <dgm:t>
        <a:bodyPr/>
        <a:lstStyle/>
        <a:p>
          <a:r>
            <a:rPr lang="en-US" dirty="0"/>
            <a:t>IL-1B and IL-6*</a:t>
          </a:r>
        </a:p>
      </dgm:t>
    </dgm:pt>
    <dgm:pt modelId="{1EAA84B9-5B95-4385-8398-C7445F9F270D}" type="parTrans" cxnId="{F7DA025E-B672-4178-A111-EC581E8C6BC6}">
      <dgm:prSet/>
      <dgm:spPr/>
      <dgm:t>
        <a:bodyPr/>
        <a:lstStyle/>
        <a:p>
          <a:endParaRPr lang="en-US"/>
        </a:p>
      </dgm:t>
    </dgm:pt>
    <dgm:pt modelId="{E80229F0-9205-41DC-B809-07A3AE8831E5}" type="sibTrans" cxnId="{F7DA025E-B672-4178-A111-EC581E8C6BC6}">
      <dgm:prSet/>
      <dgm:spPr/>
      <dgm:t>
        <a:bodyPr/>
        <a:lstStyle/>
        <a:p>
          <a:endParaRPr lang="en-US"/>
        </a:p>
      </dgm:t>
    </dgm:pt>
    <dgm:pt modelId="{D199483C-3FF1-4102-8C4E-26CC169E2BEB}">
      <dgm:prSet phldrT="[Text]"/>
      <dgm:spPr/>
      <dgm:t>
        <a:bodyPr/>
        <a:lstStyle/>
        <a:p>
          <a:r>
            <a:rPr lang="en-US" dirty="0"/>
            <a:t>Exosome derived miRNA</a:t>
          </a:r>
        </a:p>
      </dgm:t>
    </dgm:pt>
    <dgm:pt modelId="{234839E6-A3E7-44D5-97F5-B8BBEE91070A}" type="parTrans" cxnId="{FA9D1CD9-5CDC-43B8-A9DB-A5B84A8B4DFC}">
      <dgm:prSet/>
      <dgm:spPr/>
      <dgm:t>
        <a:bodyPr/>
        <a:lstStyle/>
        <a:p>
          <a:endParaRPr lang="en-US"/>
        </a:p>
      </dgm:t>
    </dgm:pt>
    <dgm:pt modelId="{28E64724-A393-46FB-9BC8-AF11B1480C70}" type="sibTrans" cxnId="{FA9D1CD9-5CDC-43B8-A9DB-A5B84A8B4DFC}">
      <dgm:prSet/>
      <dgm:spPr/>
      <dgm:t>
        <a:bodyPr/>
        <a:lstStyle/>
        <a:p>
          <a:endParaRPr lang="en-US"/>
        </a:p>
      </dgm:t>
    </dgm:pt>
    <dgm:pt modelId="{27D93D31-9D58-4572-A8F7-BAB2D0873114}">
      <dgm:prSet phldrT="[Text]"/>
      <dgm:spPr/>
      <dgm:t>
        <a:bodyPr/>
        <a:lstStyle/>
        <a:p>
          <a:r>
            <a:rPr lang="en-US" dirty="0"/>
            <a:t>Receptor on activated cells</a:t>
          </a:r>
        </a:p>
      </dgm:t>
    </dgm:pt>
    <dgm:pt modelId="{F51FC8D7-7E45-4901-A80D-44C8440BA0E9}" type="parTrans" cxnId="{76DAEA7E-1887-4FDF-8CDD-21A8C3E74568}">
      <dgm:prSet/>
      <dgm:spPr/>
      <dgm:t>
        <a:bodyPr/>
        <a:lstStyle/>
        <a:p>
          <a:endParaRPr lang="en-US"/>
        </a:p>
      </dgm:t>
    </dgm:pt>
    <dgm:pt modelId="{043F2E1D-EEF1-4627-92F7-E337808ADF88}" type="sibTrans" cxnId="{76DAEA7E-1887-4FDF-8CDD-21A8C3E74568}">
      <dgm:prSet/>
      <dgm:spPr/>
      <dgm:t>
        <a:bodyPr/>
        <a:lstStyle/>
        <a:p>
          <a:endParaRPr lang="en-US"/>
        </a:p>
      </dgm:t>
    </dgm:pt>
    <dgm:pt modelId="{327809C6-9B16-4AF6-B460-D8C73923D8F2}">
      <dgm:prSet phldrT="[Text]"/>
      <dgm:spPr/>
      <dgm:t>
        <a:bodyPr/>
        <a:lstStyle/>
        <a:p>
          <a:r>
            <a:rPr lang="en-US" dirty="0"/>
            <a:t>NF-kB</a:t>
          </a:r>
        </a:p>
      </dgm:t>
    </dgm:pt>
    <dgm:pt modelId="{5F440517-A3D9-41F4-9362-21DEF7E1E730}" type="parTrans" cxnId="{E3655518-25AB-4958-A24F-B49CAE3A8344}">
      <dgm:prSet/>
      <dgm:spPr/>
      <dgm:t>
        <a:bodyPr/>
        <a:lstStyle/>
        <a:p>
          <a:endParaRPr lang="en-US"/>
        </a:p>
      </dgm:t>
    </dgm:pt>
    <dgm:pt modelId="{A0727A87-4A9B-4CE9-A142-612E0881397E}" type="sibTrans" cxnId="{E3655518-25AB-4958-A24F-B49CAE3A8344}">
      <dgm:prSet/>
      <dgm:spPr/>
      <dgm:t>
        <a:bodyPr/>
        <a:lstStyle/>
        <a:p>
          <a:endParaRPr lang="en-US"/>
        </a:p>
      </dgm:t>
    </dgm:pt>
    <dgm:pt modelId="{3EF14141-7748-4012-9E98-16E64DCA2DED}" type="pres">
      <dgm:prSet presAssocID="{F4BF1E49-C568-45AC-96D1-B2F9A1E5A894}" presName="Name0" presStyleCnt="0">
        <dgm:presLayoutVars>
          <dgm:dir/>
          <dgm:animLvl val="lvl"/>
          <dgm:resizeHandles val="exact"/>
        </dgm:presLayoutVars>
      </dgm:prSet>
      <dgm:spPr/>
    </dgm:pt>
    <dgm:pt modelId="{C57ED750-62A7-47C5-B6B8-74A987312154}" type="pres">
      <dgm:prSet presAssocID="{488607A7-3D0A-4823-BA16-5A3DB24C76A3}" presName="linNode" presStyleCnt="0"/>
      <dgm:spPr/>
    </dgm:pt>
    <dgm:pt modelId="{979036D5-7190-413F-A104-037C450B9B6F}" type="pres">
      <dgm:prSet presAssocID="{488607A7-3D0A-4823-BA16-5A3DB24C76A3}" presName="parentText" presStyleLbl="node1" presStyleIdx="0" presStyleCnt="3">
        <dgm:presLayoutVars>
          <dgm:chMax val="1"/>
          <dgm:bulletEnabled val="1"/>
        </dgm:presLayoutVars>
      </dgm:prSet>
      <dgm:spPr/>
    </dgm:pt>
    <dgm:pt modelId="{0319255C-9699-42FA-B149-BF7113CAE4BB}" type="pres">
      <dgm:prSet presAssocID="{488607A7-3D0A-4823-BA16-5A3DB24C76A3}" presName="descendantText" presStyleLbl="alignAccFollowNode1" presStyleIdx="0" presStyleCnt="3">
        <dgm:presLayoutVars>
          <dgm:bulletEnabled val="1"/>
        </dgm:presLayoutVars>
      </dgm:prSet>
      <dgm:spPr/>
    </dgm:pt>
    <dgm:pt modelId="{C87CD7BA-9F77-4AF2-B342-50C85A946E0E}" type="pres">
      <dgm:prSet presAssocID="{9CEF6556-62B5-4F86-8465-15B585EA56C5}" presName="sp" presStyleCnt="0"/>
      <dgm:spPr/>
    </dgm:pt>
    <dgm:pt modelId="{22B58E13-C5FC-4BA6-9BBD-AD12B0D290F6}" type="pres">
      <dgm:prSet presAssocID="{C4CCF4FE-E670-45BB-A33E-B9012CFDAB2F}" presName="linNode" presStyleCnt="0"/>
      <dgm:spPr/>
    </dgm:pt>
    <dgm:pt modelId="{35682809-A616-47FF-B86B-B92B90A9074F}" type="pres">
      <dgm:prSet presAssocID="{C4CCF4FE-E670-45BB-A33E-B9012CFDAB2F}" presName="parentText" presStyleLbl="node1" presStyleIdx="1" presStyleCnt="3">
        <dgm:presLayoutVars>
          <dgm:chMax val="1"/>
          <dgm:bulletEnabled val="1"/>
        </dgm:presLayoutVars>
      </dgm:prSet>
      <dgm:spPr/>
    </dgm:pt>
    <dgm:pt modelId="{A7D36B0A-5D3A-4D62-BF31-B4046A1B0B57}" type="pres">
      <dgm:prSet presAssocID="{C4CCF4FE-E670-45BB-A33E-B9012CFDAB2F}" presName="descendantText" presStyleLbl="alignAccFollowNode1" presStyleIdx="1" presStyleCnt="3">
        <dgm:presLayoutVars>
          <dgm:bulletEnabled val="1"/>
        </dgm:presLayoutVars>
      </dgm:prSet>
      <dgm:spPr/>
    </dgm:pt>
    <dgm:pt modelId="{0822A742-CF20-4CDE-B48E-533EEDA1E02D}" type="pres">
      <dgm:prSet presAssocID="{D3E7F4CA-1BC4-4D9F-9A32-068C294F2BA3}" presName="sp" presStyleCnt="0"/>
      <dgm:spPr/>
    </dgm:pt>
    <dgm:pt modelId="{D31E3ED4-E457-40DA-93B7-3DBA56C89C94}" type="pres">
      <dgm:prSet presAssocID="{5671FE9D-8230-4787-87C5-8DAF76D3B522}" presName="linNode" presStyleCnt="0"/>
      <dgm:spPr/>
    </dgm:pt>
    <dgm:pt modelId="{EA3EC0E4-2D50-464B-A612-A63C186D242A}" type="pres">
      <dgm:prSet presAssocID="{5671FE9D-8230-4787-87C5-8DAF76D3B522}" presName="parentText" presStyleLbl="node1" presStyleIdx="2" presStyleCnt="3">
        <dgm:presLayoutVars>
          <dgm:chMax val="1"/>
          <dgm:bulletEnabled val="1"/>
        </dgm:presLayoutVars>
      </dgm:prSet>
      <dgm:spPr/>
    </dgm:pt>
    <dgm:pt modelId="{F4296D13-C254-423F-869F-18E6AC185089}" type="pres">
      <dgm:prSet presAssocID="{5671FE9D-8230-4787-87C5-8DAF76D3B522}" presName="descendantText" presStyleLbl="alignAccFollowNode1" presStyleIdx="2" presStyleCnt="3">
        <dgm:presLayoutVars>
          <dgm:bulletEnabled val="1"/>
        </dgm:presLayoutVars>
      </dgm:prSet>
      <dgm:spPr/>
    </dgm:pt>
  </dgm:ptLst>
  <dgm:cxnLst>
    <dgm:cxn modelId="{40C66B04-49EF-4E62-9A5C-B1274BF0C5FB}" type="presOf" srcId="{B6ECBC01-B1E0-4DB8-9C10-5F76DE16AF5D}" destId="{A7D36B0A-5D3A-4D62-BF31-B4046A1B0B57}" srcOrd="0" destOrd="0" presId="urn:microsoft.com/office/officeart/2005/8/layout/vList5"/>
    <dgm:cxn modelId="{F4613D0D-23F9-4053-9E5D-6D1291F018FD}" type="presOf" srcId="{27D93D31-9D58-4572-A8F7-BAB2D0873114}" destId="{A7D36B0A-5D3A-4D62-BF31-B4046A1B0B57}" srcOrd="0" destOrd="2" presId="urn:microsoft.com/office/officeart/2005/8/layout/vList5"/>
    <dgm:cxn modelId="{89C35A12-000A-4B05-B51F-13881D73EC1F}" srcId="{488607A7-3D0A-4823-BA16-5A3DB24C76A3}" destId="{128DCDF7-08FE-4E55-A008-0CB8E66FBD04}" srcOrd="1" destOrd="0" parTransId="{20C33C62-E5C1-42B2-A5D9-8ABE3D39FDBA}" sibTransId="{474DB383-CA5D-46CA-808C-1C6869F406C9}"/>
    <dgm:cxn modelId="{2E8A6B13-7E2D-4467-AA8D-06FF3D4DED57}" type="presOf" srcId="{49C5D09D-5452-4927-B1D8-99A732F87E6C}" destId="{F4296D13-C254-423F-869F-18E6AC185089}" srcOrd="0" destOrd="0" presId="urn:microsoft.com/office/officeart/2005/8/layout/vList5"/>
    <dgm:cxn modelId="{E3655518-25AB-4958-A24F-B49CAE3A8344}" srcId="{5671FE9D-8230-4787-87C5-8DAF76D3B522}" destId="{327809C6-9B16-4AF6-B460-D8C73923D8F2}" srcOrd="1" destOrd="0" parTransId="{5F440517-A3D9-41F4-9362-21DEF7E1E730}" sibTransId="{A0727A87-4A9B-4CE9-A142-612E0881397E}"/>
    <dgm:cxn modelId="{1F277E1A-5206-4479-AC43-DE7F6F774D58}" type="presOf" srcId="{D39ADE36-2226-42D4-A2BC-E48F4199709A}" destId="{A7D36B0A-5D3A-4D62-BF31-B4046A1B0B57}" srcOrd="0" destOrd="1" presId="urn:microsoft.com/office/officeart/2005/8/layout/vList5"/>
    <dgm:cxn modelId="{D9788836-7A22-4F5D-9BB9-5CCA779F734D}" type="presOf" srcId="{D199483C-3FF1-4102-8C4E-26CC169E2BEB}" destId="{0319255C-9699-42FA-B149-BF7113CAE4BB}" srcOrd="0" destOrd="2" presId="urn:microsoft.com/office/officeart/2005/8/layout/vList5"/>
    <dgm:cxn modelId="{F7DA025E-B672-4178-A111-EC581E8C6BC6}" srcId="{5671FE9D-8230-4787-87C5-8DAF76D3B522}" destId="{E41662EF-243D-4A2D-A2AD-D41A574F8C63}" srcOrd="2" destOrd="0" parTransId="{1EAA84B9-5B95-4385-8398-C7445F9F270D}" sibTransId="{E80229F0-9205-41DC-B809-07A3AE8831E5}"/>
    <dgm:cxn modelId="{58C0CD5F-8E37-43AA-9B0C-B119586E5E70}" srcId="{C4CCF4FE-E670-45BB-A33E-B9012CFDAB2F}" destId="{B6ECBC01-B1E0-4DB8-9C10-5F76DE16AF5D}" srcOrd="0" destOrd="0" parTransId="{84B5CBF6-017B-4063-8390-447582889713}" sibTransId="{56B58FAE-0716-4BB3-9ADB-68B46C460307}"/>
    <dgm:cxn modelId="{FE86E846-E471-4FEC-A242-4B4A72FF96CB}" srcId="{F4BF1E49-C568-45AC-96D1-B2F9A1E5A894}" destId="{C4CCF4FE-E670-45BB-A33E-B9012CFDAB2F}" srcOrd="1" destOrd="0" parTransId="{B25C4397-0FBE-43D5-84B0-2E195DE51D52}" sibTransId="{D3E7F4CA-1BC4-4D9F-9A32-068C294F2BA3}"/>
    <dgm:cxn modelId="{DE44DA48-D277-4B9D-8946-973A6165BC63}" type="presOf" srcId="{C252441A-D11E-40A4-BBD3-BF13AF45C6C5}" destId="{0319255C-9699-42FA-B149-BF7113CAE4BB}" srcOrd="0" destOrd="0" presId="urn:microsoft.com/office/officeart/2005/8/layout/vList5"/>
    <dgm:cxn modelId="{AFAE056B-E1B7-457D-A0A5-B2E4C88D0D84}" type="presOf" srcId="{327809C6-9B16-4AF6-B460-D8C73923D8F2}" destId="{F4296D13-C254-423F-869F-18E6AC185089}" srcOrd="0" destOrd="1" presId="urn:microsoft.com/office/officeart/2005/8/layout/vList5"/>
    <dgm:cxn modelId="{42FE8A53-ABAA-49DF-AAF4-AF38EE02BE03}" type="presOf" srcId="{488607A7-3D0A-4823-BA16-5A3DB24C76A3}" destId="{979036D5-7190-413F-A104-037C450B9B6F}" srcOrd="0" destOrd="0" presId="urn:microsoft.com/office/officeart/2005/8/layout/vList5"/>
    <dgm:cxn modelId="{CA596A74-770E-4E2C-9A9E-FDE0271B13F1}" type="presOf" srcId="{C4CCF4FE-E670-45BB-A33E-B9012CFDAB2F}" destId="{35682809-A616-47FF-B86B-B92B90A9074F}" srcOrd="0" destOrd="0" presId="urn:microsoft.com/office/officeart/2005/8/layout/vList5"/>
    <dgm:cxn modelId="{76DAEA7E-1887-4FDF-8CDD-21A8C3E74568}" srcId="{C4CCF4FE-E670-45BB-A33E-B9012CFDAB2F}" destId="{27D93D31-9D58-4572-A8F7-BAB2D0873114}" srcOrd="2" destOrd="0" parTransId="{F51FC8D7-7E45-4901-A80D-44C8440BA0E9}" sibTransId="{043F2E1D-EEF1-4627-92F7-E337808ADF88}"/>
    <dgm:cxn modelId="{58D00D93-8E31-4D07-8E9E-B8EC5986D6F6}" srcId="{C4CCF4FE-E670-45BB-A33E-B9012CFDAB2F}" destId="{D39ADE36-2226-42D4-A2BC-E48F4199709A}" srcOrd="1" destOrd="0" parTransId="{86DA3DE8-70C4-44D5-99DE-32B2248BDAB2}" sibTransId="{84B28DB9-1682-434D-BD05-573D16840EB0}"/>
    <dgm:cxn modelId="{C857029E-0A6D-4D7C-88DA-2E46DAB26EF9}" srcId="{F4BF1E49-C568-45AC-96D1-B2F9A1E5A894}" destId="{488607A7-3D0A-4823-BA16-5A3DB24C76A3}" srcOrd="0" destOrd="0" parTransId="{6B573FCE-553D-4777-BBA2-3182BA0B4C4B}" sibTransId="{9CEF6556-62B5-4F86-8465-15B585EA56C5}"/>
    <dgm:cxn modelId="{FC1F34AE-544F-4EA4-910E-15A65B10D620}" srcId="{F4BF1E49-C568-45AC-96D1-B2F9A1E5A894}" destId="{5671FE9D-8230-4787-87C5-8DAF76D3B522}" srcOrd="2" destOrd="0" parTransId="{EFE16D82-2616-4DFC-BD50-042E18D5BC32}" sibTransId="{79E697A1-376A-4D3D-8F69-E9CBED7E1553}"/>
    <dgm:cxn modelId="{BF2C91B4-1D7D-496E-9E0D-089A238ED2BD}" srcId="{5671FE9D-8230-4787-87C5-8DAF76D3B522}" destId="{49C5D09D-5452-4927-B1D8-99A732F87E6C}" srcOrd="0" destOrd="0" parTransId="{B36996C6-1E43-46EC-A985-8F9CBA3FCF0F}" sibTransId="{74EA714E-4AF1-4727-BD98-3396ED247E59}"/>
    <dgm:cxn modelId="{241BE1CC-80AD-4782-A382-A72D6CAE6938}" type="presOf" srcId="{5671FE9D-8230-4787-87C5-8DAF76D3B522}" destId="{EA3EC0E4-2D50-464B-A612-A63C186D242A}" srcOrd="0" destOrd="0" presId="urn:microsoft.com/office/officeart/2005/8/layout/vList5"/>
    <dgm:cxn modelId="{D6B3ECCE-0717-4F03-98AE-6D2D5411FE90}" type="presOf" srcId="{E41662EF-243D-4A2D-A2AD-D41A574F8C63}" destId="{F4296D13-C254-423F-869F-18E6AC185089}" srcOrd="0" destOrd="2" presId="urn:microsoft.com/office/officeart/2005/8/layout/vList5"/>
    <dgm:cxn modelId="{FA9D1CD9-5CDC-43B8-A9DB-A5B84A8B4DFC}" srcId="{488607A7-3D0A-4823-BA16-5A3DB24C76A3}" destId="{D199483C-3FF1-4102-8C4E-26CC169E2BEB}" srcOrd="2" destOrd="0" parTransId="{234839E6-A3E7-44D5-97F5-B8BBEE91070A}" sibTransId="{28E64724-A393-46FB-9BC8-AF11B1480C70}"/>
    <dgm:cxn modelId="{0CC92EE1-F884-494D-A924-EF21C5AB5C0C}" type="presOf" srcId="{F4BF1E49-C568-45AC-96D1-B2F9A1E5A894}" destId="{3EF14141-7748-4012-9E98-16E64DCA2DED}" srcOrd="0" destOrd="0" presId="urn:microsoft.com/office/officeart/2005/8/layout/vList5"/>
    <dgm:cxn modelId="{085AEEF2-972C-4481-90A7-EC7C541018E3}" srcId="{488607A7-3D0A-4823-BA16-5A3DB24C76A3}" destId="{C252441A-D11E-40A4-BBD3-BF13AF45C6C5}" srcOrd="0" destOrd="0" parTransId="{CA54DFE3-8B97-4EF5-853C-A1B8C2789AAA}" sibTransId="{F4F2E431-9F5F-4E62-AA16-763CA71BBD53}"/>
    <dgm:cxn modelId="{5E3E87FE-C31C-408E-862A-703326F21360}" type="presOf" srcId="{128DCDF7-08FE-4E55-A008-0CB8E66FBD04}" destId="{0319255C-9699-42FA-B149-BF7113CAE4BB}" srcOrd="0" destOrd="1" presId="urn:microsoft.com/office/officeart/2005/8/layout/vList5"/>
    <dgm:cxn modelId="{F1FE0623-7586-4F22-9149-DFD838642DB7}" type="presParOf" srcId="{3EF14141-7748-4012-9E98-16E64DCA2DED}" destId="{C57ED750-62A7-47C5-B6B8-74A987312154}" srcOrd="0" destOrd="0" presId="urn:microsoft.com/office/officeart/2005/8/layout/vList5"/>
    <dgm:cxn modelId="{763DB4AF-8199-439C-959E-B84CD81F1AD6}" type="presParOf" srcId="{C57ED750-62A7-47C5-B6B8-74A987312154}" destId="{979036D5-7190-413F-A104-037C450B9B6F}" srcOrd="0" destOrd="0" presId="urn:microsoft.com/office/officeart/2005/8/layout/vList5"/>
    <dgm:cxn modelId="{0FEE8290-1F91-41C6-A2D6-4229B33CCB25}" type="presParOf" srcId="{C57ED750-62A7-47C5-B6B8-74A987312154}" destId="{0319255C-9699-42FA-B149-BF7113CAE4BB}" srcOrd="1" destOrd="0" presId="urn:microsoft.com/office/officeart/2005/8/layout/vList5"/>
    <dgm:cxn modelId="{5D613CDB-AA88-4030-B070-DC843138A4D8}" type="presParOf" srcId="{3EF14141-7748-4012-9E98-16E64DCA2DED}" destId="{C87CD7BA-9F77-4AF2-B342-50C85A946E0E}" srcOrd="1" destOrd="0" presId="urn:microsoft.com/office/officeart/2005/8/layout/vList5"/>
    <dgm:cxn modelId="{6395D66A-54F1-4768-9B1E-0E09162C297D}" type="presParOf" srcId="{3EF14141-7748-4012-9E98-16E64DCA2DED}" destId="{22B58E13-C5FC-4BA6-9BBD-AD12B0D290F6}" srcOrd="2" destOrd="0" presId="urn:microsoft.com/office/officeart/2005/8/layout/vList5"/>
    <dgm:cxn modelId="{4F53FC7A-3EC1-4E9E-BA0D-B0B2528B4DAC}" type="presParOf" srcId="{22B58E13-C5FC-4BA6-9BBD-AD12B0D290F6}" destId="{35682809-A616-47FF-B86B-B92B90A9074F}" srcOrd="0" destOrd="0" presId="urn:microsoft.com/office/officeart/2005/8/layout/vList5"/>
    <dgm:cxn modelId="{39F1EC36-45E2-4E8C-A950-B0DE05CD3CF7}" type="presParOf" srcId="{22B58E13-C5FC-4BA6-9BBD-AD12B0D290F6}" destId="{A7D36B0A-5D3A-4D62-BF31-B4046A1B0B57}" srcOrd="1" destOrd="0" presId="urn:microsoft.com/office/officeart/2005/8/layout/vList5"/>
    <dgm:cxn modelId="{8FE65ADA-F003-4645-B9B0-40B21293080F}" type="presParOf" srcId="{3EF14141-7748-4012-9E98-16E64DCA2DED}" destId="{0822A742-CF20-4CDE-B48E-533EEDA1E02D}" srcOrd="3" destOrd="0" presId="urn:microsoft.com/office/officeart/2005/8/layout/vList5"/>
    <dgm:cxn modelId="{53CFBB84-CD54-49C6-85CC-5D467C76DC0A}" type="presParOf" srcId="{3EF14141-7748-4012-9E98-16E64DCA2DED}" destId="{D31E3ED4-E457-40DA-93B7-3DBA56C89C94}" srcOrd="4" destOrd="0" presId="urn:microsoft.com/office/officeart/2005/8/layout/vList5"/>
    <dgm:cxn modelId="{412FFF1E-15AF-4D21-8133-A7B39B26FC6F}" type="presParOf" srcId="{D31E3ED4-E457-40DA-93B7-3DBA56C89C94}" destId="{EA3EC0E4-2D50-464B-A612-A63C186D242A}" srcOrd="0" destOrd="0" presId="urn:microsoft.com/office/officeart/2005/8/layout/vList5"/>
    <dgm:cxn modelId="{AB187A88-8DB7-4632-AEFD-6A67685010DB}" type="presParOf" srcId="{D31E3ED4-E457-40DA-93B7-3DBA56C89C94}" destId="{F4296D13-C254-423F-869F-18E6AC1850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F1E49-C568-45AC-96D1-B2F9A1E5A89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88607A7-3D0A-4823-BA16-5A3DB24C76A3}">
      <dgm:prSet phldrT="[Text]"/>
      <dgm:spPr/>
      <dgm:t>
        <a:bodyPr/>
        <a:lstStyle/>
        <a:p>
          <a:r>
            <a:rPr lang="en-US" dirty="0"/>
            <a:t>T-cell</a:t>
          </a:r>
        </a:p>
      </dgm:t>
    </dgm:pt>
    <dgm:pt modelId="{6B573FCE-553D-4777-BBA2-3182BA0B4C4B}" type="parTrans" cxnId="{C857029E-0A6D-4D7C-88DA-2E46DAB26EF9}">
      <dgm:prSet/>
      <dgm:spPr/>
      <dgm:t>
        <a:bodyPr/>
        <a:lstStyle/>
        <a:p>
          <a:endParaRPr lang="en-US"/>
        </a:p>
      </dgm:t>
    </dgm:pt>
    <dgm:pt modelId="{9CEF6556-62B5-4F86-8465-15B585EA56C5}" type="sibTrans" cxnId="{C857029E-0A6D-4D7C-88DA-2E46DAB26EF9}">
      <dgm:prSet/>
      <dgm:spPr/>
      <dgm:t>
        <a:bodyPr/>
        <a:lstStyle/>
        <a:p>
          <a:endParaRPr lang="en-US"/>
        </a:p>
      </dgm:t>
    </dgm:pt>
    <dgm:pt modelId="{C252441A-D11E-40A4-BBD3-BF13AF45C6C5}">
      <dgm:prSet phldrT="[Text]"/>
      <dgm:spPr/>
      <dgm:t>
        <a:bodyPr/>
        <a:lstStyle/>
        <a:p>
          <a:r>
            <a:rPr lang="en-US" dirty="0"/>
            <a:t>CD8</a:t>
          </a:r>
        </a:p>
      </dgm:t>
    </dgm:pt>
    <dgm:pt modelId="{CA54DFE3-8B97-4EF5-853C-A1B8C2789AAA}" type="parTrans" cxnId="{085AEEF2-972C-4481-90A7-EC7C541018E3}">
      <dgm:prSet/>
      <dgm:spPr/>
      <dgm:t>
        <a:bodyPr/>
        <a:lstStyle/>
        <a:p>
          <a:endParaRPr lang="en-US"/>
        </a:p>
      </dgm:t>
    </dgm:pt>
    <dgm:pt modelId="{F4F2E431-9F5F-4E62-AA16-763CA71BBD53}" type="sibTrans" cxnId="{085AEEF2-972C-4481-90A7-EC7C541018E3}">
      <dgm:prSet/>
      <dgm:spPr/>
      <dgm:t>
        <a:bodyPr/>
        <a:lstStyle/>
        <a:p>
          <a:endParaRPr lang="en-US"/>
        </a:p>
      </dgm:t>
    </dgm:pt>
    <dgm:pt modelId="{128DCDF7-08FE-4E55-A008-0CB8E66FBD04}">
      <dgm:prSet phldrT="[Text]"/>
      <dgm:spPr/>
      <dgm:t>
        <a:bodyPr/>
        <a:lstStyle/>
        <a:p>
          <a:r>
            <a:rPr lang="en-US" dirty="0"/>
            <a:t>CD4</a:t>
          </a:r>
        </a:p>
      </dgm:t>
    </dgm:pt>
    <dgm:pt modelId="{20C33C62-E5C1-42B2-A5D9-8ABE3D39FDBA}" type="parTrans" cxnId="{89C35A12-000A-4B05-B51F-13881D73EC1F}">
      <dgm:prSet/>
      <dgm:spPr/>
      <dgm:t>
        <a:bodyPr/>
        <a:lstStyle/>
        <a:p>
          <a:endParaRPr lang="en-US"/>
        </a:p>
      </dgm:t>
    </dgm:pt>
    <dgm:pt modelId="{474DB383-CA5D-46CA-808C-1C6869F406C9}" type="sibTrans" cxnId="{89C35A12-000A-4B05-B51F-13881D73EC1F}">
      <dgm:prSet/>
      <dgm:spPr/>
      <dgm:t>
        <a:bodyPr/>
        <a:lstStyle/>
        <a:p>
          <a:endParaRPr lang="en-US"/>
        </a:p>
      </dgm:t>
    </dgm:pt>
    <dgm:pt modelId="{C4CCF4FE-E670-45BB-A33E-B9012CFDAB2F}">
      <dgm:prSet phldrT="[Text]"/>
      <dgm:spPr/>
      <dgm:t>
        <a:bodyPr/>
        <a:lstStyle/>
        <a:p>
          <a:r>
            <a:rPr lang="en-US" dirty="0"/>
            <a:t>NK-cell</a:t>
          </a:r>
        </a:p>
      </dgm:t>
    </dgm:pt>
    <dgm:pt modelId="{B25C4397-0FBE-43D5-84B0-2E195DE51D52}" type="parTrans" cxnId="{FE86E846-E471-4FEC-A242-4B4A72FF96CB}">
      <dgm:prSet/>
      <dgm:spPr/>
      <dgm:t>
        <a:bodyPr/>
        <a:lstStyle/>
        <a:p>
          <a:endParaRPr lang="en-US"/>
        </a:p>
      </dgm:t>
    </dgm:pt>
    <dgm:pt modelId="{D3E7F4CA-1BC4-4D9F-9A32-068C294F2BA3}" type="sibTrans" cxnId="{FE86E846-E471-4FEC-A242-4B4A72FF96CB}">
      <dgm:prSet/>
      <dgm:spPr/>
      <dgm:t>
        <a:bodyPr/>
        <a:lstStyle/>
        <a:p>
          <a:endParaRPr lang="en-US"/>
        </a:p>
      </dgm:t>
    </dgm:pt>
    <dgm:pt modelId="{B6ECBC01-B1E0-4DB8-9C10-5F76DE16AF5D}">
      <dgm:prSet phldrT="[Text]"/>
      <dgm:spPr/>
      <dgm:t>
        <a:bodyPr/>
        <a:lstStyle/>
        <a:p>
          <a:r>
            <a:rPr lang="en-US" dirty="0"/>
            <a:t>Invariant NKT</a:t>
          </a:r>
        </a:p>
      </dgm:t>
    </dgm:pt>
    <dgm:pt modelId="{84B5CBF6-017B-4063-8390-447582889713}" type="parTrans" cxnId="{58C0CD5F-8E37-43AA-9B0C-B119586E5E70}">
      <dgm:prSet/>
      <dgm:spPr/>
      <dgm:t>
        <a:bodyPr/>
        <a:lstStyle/>
        <a:p>
          <a:endParaRPr lang="en-US"/>
        </a:p>
      </dgm:t>
    </dgm:pt>
    <dgm:pt modelId="{56B58FAE-0716-4BB3-9ADB-68B46C460307}" type="sibTrans" cxnId="{58C0CD5F-8E37-43AA-9B0C-B119586E5E70}">
      <dgm:prSet/>
      <dgm:spPr/>
      <dgm:t>
        <a:bodyPr/>
        <a:lstStyle/>
        <a:p>
          <a:endParaRPr lang="en-US"/>
        </a:p>
      </dgm:t>
    </dgm:pt>
    <dgm:pt modelId="{5671FE9D-8230-4787-87C5-8DAF76D3B522}">
      <dgm:prSet phldrT="[Text]"/>
      <dgm:spPr/>
      <dgm:t>
        <a:bodyPr/>
        <a:lstStyle/>
        <a:p>
          <a:r>
            <a:rPr lang="en-US" dirty="0"/>
            <a:t>macrophages</a:t>
          </a:r>
        </a:p>
      </dgm:t>
    </dgm:pt>
    <dgm:pt modelId="{EFE16D82-2616-4DFC-BD50-042E18D5BC32}" type="parTrans" cxnId="{FC1F34AE-544F-4EA4-910E-15A65B10D620}">
      <dgm:prSet/>
      <dgm:spPr/>
      <dgm:t>
        <a:bodyPr/>
        <a:lstStyle/>
        <a:p>
          <a:endParaRPr lang="en-US"/>
        </a:p>
      </dgm:t>
    </dgm:pt>
    <dgm:pt modelId="{79E697A1-376A-4D3D-8F69-E9CBED7E1553}" type="sibTrans" cxnId="{FC1F34AE-544F-4EA4-910E-15A65B10D620}">
      <dgm:prSet/>
      <dgm:spPr/>
      <dgm:t>
        <a:bodyPr/>
        <a:lstStyle/>
        <a:p>
          <a:endParaRPr lang="en-US"/>
        </a:p>
      </dgm:t>
    </dgm:pt>
    <dgm:pt modelId="{49C5D09D-5452-4927-B1D8-99A732F87E6C}">
      <dgm:prSet phldrT="[Text]"/>
      <dgm:spPr/>
      <dgm:t>
        <a:bodyPr/>
        <a:lstStyle/>
        <a:p>
          <a:r>
            <a:rPr lang="en-US" dirty="0"/>
            <a:t>M1 (pro-inflammatory) </a:t>
          </a:r>
        </a:p>
      </dgm:t>
    </dgm:pt>
    <dgm:pt modelId="{B36996C6-1E43-46EC-A985-8F9CBA3FCF0F}" type="parTrans" cxnId="{BF2C91B4-1D7D-496E-9E0D-089A238ED2BD}">
      <dgm:prSet/>
      <dgm:spPr/>
      <dgm:t>
        <a:bodyPr/>
        <a:lstStyle/>
        <a:p>
          <a:endParaRPr lang="en-US"/>
        </a:p>
      </dgm:t>
    </dgm:pt>
    <dgm:pt modelId="{74EA714E-4AF1-4727-BD98-3396ED247E59}" type="sibTrans" cxnId="{BF2C91B4-1D7D-496E-9E0D-089A238ED2BD}">
      <dgm:prSet/>
      <dgm:spPr/>
      <dgm:t>
        <a:bodyPr/>
        <a:lstStyle/>
        <a:p>
          <a:endParaRPr lang="en-US"/>
        </a:p>
      </dgm:t>
    </dgm:pt>
    <dgm:pt modelId="{593633CD-7D52-4D6D-A522-AB64776E53F6}">
      <dgm:prSet phldrT="[Text]"/>
      <dgm:spPr/>
      <dgm:t>
        <a:bodyPr/>
        <a:lstStyle/>
        <a:p>
          <a:r>
            <a:rPr lang="en-US" dirty="0"/>
            <a:t>Natural killer cell</a:t>
          </a:r>
        </a:p>
      </dgm:t>
    </dgm:pt>
    <dgm:pt modelId="{C4F05D17-E4E3-4161-B67F-0D16A5BE7F5D}" type="parTrans" cxnId="{B69CC6B0-8C80-41D5-B411-0BCC9A81D470}">
      <dgm:prSet/>
      <dgm:spPr/>
      <dgm:t>
        <a:bodyPr/>
        <a:lstStyle/>
        <a:p>
          <a:endParaRPr lang="en-US"/>
        </a:p>
      </dgm:t>
    </dgm:pt>
    <dgm:pt modelId="{5C06D0D9-39B4-4F0F-B6D2-2A79A9254FA5}" type="sibTrans" cxnId="{B69CC6B0-8C80-41D5-B411-0BCC9A81D470}">
      <dgm:prSet/>
      <dgm:spPr/>
      <dgm:t>
        <a:bodyPr/>
        <a:lstStyle/>
        <a:p>
          <a:endParaRPr lang="en-US"/>
        </a:p>
      </dgm:t>
    </dgm:pt>
    <dgm:pt modelId="{7F4603CE-D397-4488-AE2C-3C8B3640504F}">
      <dgm:prSet phldrT="[Text]"/>
      <dgm:spPr/>
      <dgm:t>
        <a:bodyPr/>
        <a:lstStyle/>
        <a:p>
          <a:r>
            <a:rPr lang="en-US" dirty="0"/>
            <a:t>Type II NKT</a:t>
          </a:r>
        </a:p>
      </dgm:t>
    </dgm:pt>
    <dgm:pt modelId="{720DA802-D60B-4BFB-85EB-56D196E22B41}" type="parTrans" cxnId="{D1A9FC48-BCCA-4D95-836C-45DE7C6C0B59}">
      <dgm:prSet/>
      <dgm:spPr/>
      <dgm:t>
        <a:bodyPr/>
        <a:lstStyle/>
        <a:p>
          <a:endParaRPr lang="en-US"/>
        </a:p>
      </dgm:t>
    </dgm:pt>
    <dgm:pt modelId="{2768C7D6-1AD0-48BB-B51B-A3AB551708D4}" type="sibTrans" cxnId="{D1A9FC48-BCCA-4D95-836C-45DE7C6C0B59}">
      <dgm:prSet/>
      <dgm:spPr/>
      <dgm:t>
        <a:bodyPr/>
        <a:lstStyle/>
        <a:p>
          <a:endParaRPr lang="en-US"/>
        </a:p>
      </dgm:t>
    </dgm:pt>
    <dgm:pt modelId="{327809C6-9B16-4AF6-B460-D8C73923D8F2}">
      <dgm:prSet phldrT="[Text]"/>
      <dgm:spPr/>
      <dgm:t>
        <a:bodyPr/>
        <a:lstStyle/>
        <a:p>
          <a:r>
            <a:rPr lang="en-US" dirty="0"/>
            <a:t>M2 (anti-inflammatory)</a:t>
          </a:r>
        </a:p>
      </dgm:t>
    </dgm:pt>
    <dgm:pt modelId="{A0727A87-4A9B-4CE9-A142-612E0881397E}" type="sibTrans" cxnId="{E3655518-25AB-4958-A24F-B49CAE3A8344}">
      <dgm:prSet/>
      <dgm:spPr/>
      <dgm:t>
        <a:bodyPr/>
        <a:lstStyle/>
        <a:p>
          <a:endParaRPr lang="en-US"/>
        </a:p>
      </dgm:t>
    </dgm:pt>
    <dgm:pt modelId="{5F440517-A3D9-41F4-9362-21DEF7E1E730}" type="parTrans" cxnId="{E3655518-25AB-4958-A24F-B49CAE3A8344}">
      <dgm:prSet/>
      <dgm:spPr/>
      <dgm:t>
        <a:bodyPr/>
        <a:lstStyle/>
        <a:p>
          <a:endParaRPr lang="en-US"/>
        </a:p>
      </dgm:t>
    </dgm:pt>
    <dgm:pt modelId="{3EF14141-7748-4012-9E98-16E64DCA2DED}" type="pres">
      <dgm:prSet presAssocID="{F4BF1E49-C568-45AC-96D1-B2F9A1E5A894}" presName="Name0" presStyleCnt="0">
        <dgm:presLayoutVars>
          <dgm:dir/>
          <dgm:animLvl val="lvl"/>
          <dgm:resizeHandles val="exact"/>
        </dgm:presLayoutVars>
      </dgm:prSet>
      <dgm:spPr/>
    </dgm:pt>
    <dgm:pt modelId="{C57ED750-62A7-47C5-B6B8-74A987312154}" type="pres">
      <dgm:prSet presAssocID="{488607A7-3D0A-4823-BA16-5A3DB24C76A3}" presName="linNode" presStyleCnt="0"/>
      <dgm:spPr/>
    </dgm:pt>
    <dgm:pt modelId="{979036D5-7190-413F-A104-037C450B9B6F}" type="pres">
      <dgm:prSet presAssocID="{488607A7-3D0A-4823-BA16-5A3DB24C76A3}" presName="parentText" presStyleLbl="node1" presStyleIdx="0" presStyleCnt="3">
        <dgm:presLayoutVars>
          <dgm:chMax val="1"/>
          <dgm:bulletEnabled val="1"/>
        </dgm:presLayoutVars>
      </dgm:prSet>
      <dgm:spPr/>
    </dgm:pt>
    <dgm:pt modelId="{0319255C-9699-42FA-B149-BF7113CAE4BB}" type="pres">
      <dgm:prSet presAssocID="{488607A7-3D0A-4823-BA16-5A3DB24C76A3}" presName="descendantText" presStyleLbl="alignAccFollowNode1" presStyleIdx="0" presStyleCnt="3">
        <dgm:presLayoutVars>
          <dgm:bulletEnabled val="1"/>
        </dgm:presLayoutVars>
      </dgm:prSet>
      <dgm:spPr/>
    </dgm:pt>
    <dgm:pt modelId="{C87CD7BA-9F77-4AF2-B342-50C85A946E0E}" type="pres">
      <dgm:prSet presAssocID="{9CEF6556-62B5-4F86-8465-15B585EA56C5}" presName="sp" presStyleCnt="0"/>
      <dgm:spPr/>
    </dgm:pt>
    <dgm:pt modelId="{22B58E13-C5FC-4BA6-9BBD-AD12B0D290F6}" type="pres">
      <dgm:prSet presAssocID="{C4CCF4FE-E670-45BB-A33E-B9012CFDAB2F}" presName="linNode" presStyleCnt="0"/>
      <dgm:spPr/>
    </dgm:pt>
    <dgm:pt modelId="{35682809-A616-47FF-B86B-B92B90A9074F}" type="pres">
      <dgm:prSet presAssocID="{C4CCF4FE-E670-45BB-A33E-B9012CFDAB2F}" presName="parentText" presStyleLbl="node1" presStyleIdx="1" presStyleCnt="3">
        <dgm:presLayoutVars>
          <dgm:chMax val="1"/>
          <dgm:bulletEnabled val="1"/>
        </dgm:presLayoutVars>
      </dgm:prSet>
      <dgm:spPr/>
    </dgm:pt>
    <dgm:pt modelId="{A7D36B0A-5D3A-4D62-BF31-B4046A1B0B57}" type="pres">
      <dgm:prSet presAssocID="{C4CCF4FE-E670-45BB-A33E-B9012CFDAB2F}" presName="descendantText" presStyleLbl="alignAccFollowNode1" presStyleIdx="1" presStyleCnt="3">
        <dgm:presLayoutVars>
          <dgm:bulletEnabled val="1"/>
        </dgm:presLayoutVars>
      </dgm:prSet>
      <dgm:spPr/>
    </dgm:pt>
    <dgm:pt modelId="{0822A742-CF20-4CDE-B48E-533EEDA1E02D}" type="pres">
      <dgm:prSet presAssocID="{D3E7F4CA-1BC4-4D9F-9A32-068C294F2BA3}" presName="sp" presStyleCnt="0"/>
      <dgm:spPr/>
    </dgm:pt>
    <dgm:pt modelId="{D31E3ED4-E457-40DA-93B7-3DBA56C89C94}" type="pres">
      <dgm:prSet presAssocID="{5671FE9D-8230-4787-87C5-8DAF76D3B522}" presName="linNode" presStyleCnt="0"/>
      <dgm:spPr/>
    </dgm:pt>
    <dgm:pt modelId="{EA3EC0E4-2D50-464B-A612-A63C186D242A}" type="pres">
      <dgm:prSet presAssocID="{5671FE9D-8230-4787-87C5-8DAF76D3B522}" presName="parentText" presStyleLbl="node1" presStyleIdx="2" presStyleCnt="3">
        <dgm:presLayoutVars>
          <dgm:chMax val="1"/>
          <dgm:bulletEnabled val="1"/>
        </dgm:presLayoutVars>
      </dgm:prSet>
      <dgm:spPr/>
    </dgm:pt>
    <dgm:pt modelId="{F4296D13-C254-423F-869F-18E6AC185089}" type="pres">
      <dgm:prSet presAssocID="{5671FE9D-8230-4787-87C5-8DAF76D3B522}" presName="descendantText" presStyleLbl="alignAccFollowNode1" presStyleIdx="2" presStyleCnt="3">
        <dgm:presLayoutVars>
          <dgm:bulletEnabled val="1"/>
        </dgm:presLayoutVars>
      </dgm:prSet>
      <dgm:spPr/>
    </dgm:pt>
  </dgm:ptLst>
  <dgm:cxnLst>
    <dgm:cxn modelId="{40C66B04-49EF-4E62-9A5C-B1274BF0C5FB}" type="presOf" srcId="{B6ECBC01-B1E0-4DB8-9C10-5F76DE16AF5D}" destId="{A7D36B0A-5D3A-4D62-BF31-B4046A1B0B57}" srcOrd="0" destOrd="0" presId="urn:microsoft.com/office/officeart/2005/8/layout/vList5"/>
    <dgm:cxn modelId="{89C35A12-000A-4B05-B51F-13881D73EC1F}" srcId="{488607A7-3D0A-4823-BA16-5A3DB24C76A3}" destId="{128DCDF7-08FE-4E55-A008-0CB8E66FBD04}" srcOrd="1" destOrd="0" parTransId="{20C33C62-E5C1-42B2-A5D9-8ABE3D39FDBA}" sibTransId="{474DB383-CA5D-46CA-808C-1C6869F406C9}"/>
    <dgm:cxn modelId="{2E8A6B13-7E2D-4467-AA8D-06FF3D4DED57}" type="presOf" srcId="{49C5D09D-5452-4927-B1D8-99A732F87E6C}" destId="{F4296D13-C254-423F-869F-18E6AC185089}" srcOrd="0" destOrd="0" presId="urn:microsoft.com/office/officeart/2005/8/layout/vList5"/>
    <dgm:cxn modelId="{E3655518-25AB-4958-A24F-B49CAE3A8344}" srcId="{5671FE9D-8230-4787-87C5-8DAF76D3B522}" destId="{327809C6-9B16-4AF6-B460-D8C73923D8F2}" srcOrd="1" destOrd="0" parTransId="{5F440517-A3D9-41F4-9362-21DEF7E1E730}" sibTransId="{A0727A87-4A9B-4CE9-A142-612E0881397E}"/>
    <dgm:cxn modelId="{9B392627-9580-4F42-83C6-108DD4ED112E}" type="presOf" srcId="{593633CD-7D52-4D6D-A522-AB64776E53F6}" destId="{0319255C-9699-42FA-B149-BF7113CAE4BB}" srcOrd="0" destOrd="2" presId="urn:microsoft.com/office/officeart/2005/8/layout/vList5"/>
    <dgm:cxn modelId="{58C0CD5F-8E37-43AA-9B0C-B119586E5E70}" srcId="{C4CCF4FE-E670-45BB-A33E-B9012CFDAB2F}" destId="{B6ECBC01-B1E0-4DB8-9C10-5F76DE16AF5D}" srcOrd="0" destOrd="0" parTransId="{84B5CBF6-017B-4063-8390-447582889713}" sibTransId="{56B58FAE-0716-4BB3-9ADB-68B46C460307}"/>
    <dgm:cxn modelId="{FE86E846-E471-4FEC-A242-4B4A72FF96CB}" srcId="{F4BF1E49-C568-45AC-96D1-B2F9A1E5A894}" destId="{C4CCF4FE-E670-45BB-A33E-B9012CFDAB2F}" srcOrd="1" destOrd="0" parTransId="{B25C4397-0FBE-43D5-84B0-2E195DE51D52}" sibTransId="{D3E7F4CA-1BC4-4D9F-9A32-068C294F2BA3}"/>
    <dgm:cxn modelId="{DE44DA48-D277-4B9D-8946-973A6165BC63}" type="presOf" srcId="{C252441A-D11E-40A4-BBD3-BF13AF45C6C5}" destId="{0319255C-9699-42FA-B149-BF7113CAE4BB}" srcOrd="0" destOrd="0" presId="urn:microsoft.com/office/officeart/2005/8/layout/vList5"/>
    <dgm:cxn modelId="{D1A9FC48-BCCA-4D95-836C-45DE7C6C0B59}" srcId="{C4CCF4FE-E670-45BB-A33E-B9012CFDAB2F}" destId="{7F4603CE-D397-4488-AE2C-3C8B3640504F}" srcOrd="1" destOrd="0" parTransId="{720DA802-D60B-4BFB-85EB-56D196E22B41}" sibTransId="{2768C7D6-1AD0-48BB-B51B-A3AB551708D4}"/>
    <dgm:cxn modelId="{AFAE056B-E1B7-457D-A0A5-B2E4C88D0D84}" type="presOf" srcId="{327809C6-9B16-4AF6-B460-D8C73923D8F2}" destId="{F4296D13-C254-423F-869F-18E6AC185089}" srcOrd="0" destOrd="1" presId="urn:microsoft.com/office/officeart/2005/8/layout/vList5"/>
    <dgm:cxn modelId="{42FE8A53-ABAA-49DF-AAF4-AF38EE02BE03}" type="presOf" srcId="{488607A7-3D0A-4823-BA16-5A3DB24C76A3}" destId="{979036D5-7190-413F-A104-037C450B9B6F}" srcOrd="0" destOrd="0" presId="urn:microsoft.com/office/officeart/2005/8/layout/vList5"/>
    <dgm:cxn modelId="{CA596A74-770E-4E2C-9A9E-FDE0271B13F1}" type="presOf" srcId="{C4CCF4FE-E670-45BB-A33E-B9012CFDAB2F}" destId="{35682809-A616-47FF-B86B-B92B90A9074F}" srcOrd="0" destOrd="0" presId="urn:microsoft.com/office/officeart/2005/8/layout/vList5"/>
    <dgm:cxn modelId="{C857029E-0A6D-4D7C-88DA-2E46DAB26EF9}" srcId="{F4BF1E49-C568-45AC-96D1-B2F9A1E5A894}" destId="{488607A7-3D0A-4823-BA16-5A3DB24C76A3}" srcOrd="0" destOrd="0" parTransId="{6B573FCE-553D-4777-BBA2-3182BA0B4C4B}" sibTransId="{9CEF6556-62B5-4F86-8465-15B585EA56C5}"/>
    <dgm:cxn modelId="{FC1F34AE-544F-4EA4-910E-15A65B10D620}" srcId="{F4BF1E49-C568-45AC-96D1-B2F9A1E5A894}" destId="{5671FE9D-8230-4787-87C5-8DAF76D3B522}" srcOrd="2" destOrd="0" parTransId="{EFE16D82-2616-4DFC-BD50-042E18D5BC32}" sibTransId="{79E697A1-376A-4D3D-8F69-E9CBED7E1553}"/>
    <dgm:cxn modelId="{B69CC6B0-8C80-41D5-B411-0BCC9A81D470}" srcId="{488607A7-3D0A-4823-BA16-5A3DB24C76A3}" destId="{593633CD-7D52-4D6D-A522-AB64776E53F6}" srcOrd="2" destOrd="0" parTransId="{C4F05D17-E4E3-4161-B67F-0D16A5BE7F5D}" sibTransId="{5C06D0D9-39B4-4F0F-B6D2-2A79A9254FA5}"/>
    <dgm:cxn modelId="{BF2C91B4-1D7D-496E-9E0D-089A238ED2BD}" srcId="{5671FE9D-8230-4787-87C5-8DAF76D3B522}" destId="{49C5D09D-5452-4927-B1D8-99A732F87E6C}" srcOrd="0" destOrd="0" parTransId="{B36996C6-1E43-46EC-A985-8F9CBA3FCF0F}" sibTransId="{74EA714E-4AF1-4727-BD98-3396ED247E59}"/>
    <dgm:cxn modelId="{241BE1CC-80AD-4782-A382-A72D6CAE6938}" type="presOf" srcId="{5671FE9D-8230-4787-87C5-8DAF76D3B522}" destId="{EA3EC0E4-2D50-464B-A612-A63C186D242A}" srcOrd="0" destOrd="0" presId="urn:microsoft.com/office/officeart/2005/8/layout/vList5"/>
    <dgm:cxn modelId="{0CC92EE1-F884-494D-A924-EF21C5AB5C0C}" type="presOf" srcId="{F4BF1E49-C568-45AC-96D1-B2F9A1E5A894}" destId="{3EF14141-7748-4012-9E98-16E64DCA2DED}" srcOrd="0" destOrd="0" presId="urn:microsoft.com/office/officeart/2005/8/layout/vList5"/>
    <dgm:cxn modelId="{37ADA8E8-1036-461F-863A-9C926C55FC48}" type="presOf" srcId="{7F4603CE-D397-4488-AE2C-3C8B3640504F}" destId="{A7D36B0A-5D3A-4D62-BF31-B4046A1B0B57}" srcOrd="0" destOrd="1" presId="urn:microsoft.com/office/officeart/2005/8/layout/vList5"/>
    <dgm:cxn modelId="{085AEEF2-972C-4481-90A7-EC7C541018E3}" srcId="{488607A7-3D0A-4823-BA16-5A3DB24C76A3}" destId="{C252441A-D11E-40A4-BBD3-BF13AF45C6C5}" srcOrd="0" destOrd="0" parTransId="{CA54DFE3-8B97-4EF5-853C-A1B8C2789AAA}" sibTransId="{F4F2E431-9F5F-4E62-AA16-763CA71BBD53}"/>
    <dgm:cxn modelId="{5E3E87FE-C31C-408E-862A-703326F21360}" type="presOf" srcId="{128DCDF7-08FE-4E55-A008-0CB8E66FBD04}" destId="{0319255C-9699-42FA-B149-BF7113CAE4BB}" srcOrd="0" destOrd="1" presId="urn:microsoft.com/office/officeart/2005/8/layout/vList5"/>
    <dgm:cxn modelId="{F1FE0623-7586-4F22-9149-DFD838642DB7}" type="presParOf" srcId="{3EF14141-7748-4012-9E98-16E64DCA2DED}" destId="{C57ED750-62A7-47C5-B6B8-74A987312154}" srcOrd="0" destOrd="0" presId="urn:microsoft.com/office/officeart/2005/8/layout/vList5"/>
    <dgm:cxn modelId="{763DB4AF-8199-439C-959E-B84CD81F1AD6}" type="presParOf" srcId="{C57ED750-62A7-47C5-B6B8-74A987312154}" destId="{979036D5-7190-413F-A104-037C450B9B6F}" srcOrd="0" destOrd="0" presId="urn:microsoft.com/office/officeart/2005/8/layout/vList5"/>
    <dgm:cxn modelId="{0FEE8290-1F91-41C6-A2D6-4229B33CCB25}" type="presParOf" srcId="{C57ED750-62A7-47C5-B6B8-74A987312154}" destId="{0319255C-9699-42FA-B149-BF7113CAE4BB}" srcOrd="1" destOrd="0" presId="urn:microsoft.com/office/officeart/2005/8/layout/vList5"/>
    <dgm:cxn modelId="{5D613CDB-AA88-4030-B070-DC843138A4D8}" type="presParOf" srcId="{3EF14141-7748-4012-9E98-16E64DCA2DED}" destId="{C87CD7BA-9F77-4AF2-B342-50C85A946E0E}" srcOrd="1" destOrd="0" presId="urn:microsoft.com/office/officeart/2005/8/layout/vList5"/>
    <dgm:cxn modelId="{6395D66A-54F1-4768-9B1E-0E09162C297D}" type="presParOf" srcId="{3EF14141-7748-4012-9E98-16E64DCA2DED}" destId="{22B58E13-C5FC-4BA6-9BBD-AD12B0D290F6}" srcOrd="2" destOrd="0" presId="urn:microsoft.com/office/officeart/2005/8/layout/vList5"/>
    <dgm:cxn modelId="{4F53FC7A-3EC1-4E9E-BA0D-B0B2528B4DAC}" type="presParOf" srcId="{22B58E13-C5FC-4BA6-9BBD-AD12B0D290F6}" destId="{35682809-A616-47FF-B86B-B92B90A9074F}" srcOrd="0" destOrd="0" presId="urn:microsoft.com/office/officeart/2005/8/layout/vList5"/>
    <dgm:cxn modelId="{39F1EC36-45E2-4E8C-A950-B0DE05CD3CF7}" type="presParOf" srcId="{22B58E13-C5FC-4BA6-9BBD-AD12B0D290F6}" destId="{A7D36B0A-5D3A-4D62-BF31-B4046A1B0B57}" srcOrd="1" destOrd="0" presId="urn:microsoft.com/office/officeart/2005/8/layout/vList5"/>
    <dgm:cxn modelId="{8FE65ADA-F003-4645-B9B0-40B21293080F}" type="presParOf" srcId="{3EF14141-7748-4012-9E98-16E64DCA2DED}" destId="{0822A742-CF20-4CDE-B48E-533EEDA1E02D}" srcOrd="3" destOrd="0" presId="urn:microsoft.com/office/officeart/2005/8/layout/vList5"/>
    <dgm:cxn modelId="{53CFBB84-CD54-49C6-85CC-5D467C76DC0A}" type="presParOf" srcId="{3EF14141-7748-4012-9E98-16E64DCA2DED}" destId="{D31E3ED4-E457-40DA-93B7-3DBA56C89C94}" srcOrd="4" destOrd="0" presId="urn:microsoft.com/office/officeart/2005/8/layout/vList5"/>
    <dgm:cxn modelId="{412FFF1E-15AF-4D21-8133-A7B39B26FC6F}" type="presParOf" srcId="{D31E3ED4-E457-40DA-93B7-3DBA56C89C94}" destId="{EA3EC0E4-2D50-464B-A612-A63C186D242A}" srcOrd="0" destOrd="0" presId="urn:microsoft.com/office/officeart/2005/8/layout/vList5"/>
    <dgm:cxn modelId="{AB187A88-8DB7-4632-AEFD-6A67685010DB}" type="presParOf" srcId="{D31E3ED4-E457-40DA-93B7-3DBA56C89C94}" destId="{F4296D13-C254-423F-869F-18E6AC1850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BF1E49-C568-45AC-96D1-B2F9A1E5A89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88607A7-3D0A-4823-BA16-5A3DB24C76A3}">
      <dgm:prSet phldrT="[Text]"/>
      <dgm:spPr/>
      <dgm:t>
        <a:bodyPr/>
        <a:lstStyle/>
        <a:p>
          <a:r>
            <a:rPr lang="en-US" dirty="0"/>
            <a:t>necrosis</a:t>
          </a:r>
        </a:p>
      </dgm:t>
    </dgm:pt>
    <dgm:pt modelId="{6B573FCE-553D-4777-BBA2-3182BA0B4C4B}" type="parTrans" cxnId="{C857029E-0A6D-4D7C-88DA-2E46DAB26EF9}">
      <dgm:prSet/>
      <dgm:spPr/>
      <dgm:t>
        <a:bodyPr/>
        <a:lstStyle/>
        <a:p>
          <a:endParaRPr lang="en-US"/>
        </a:p>
      </dgm:t>
    </dgm:pt>
    <dgm:pt modelId="{9CEF6556-62B5-4F86-8465-15B585EA56C5}" type="sibTrans" cxnId="{C857029E-0A6D-4D7C-88DA-2E46DAB26EF9}">
      <dgm:prSet/>
      <dgm:spPr/>
      <dgm:t>
        <a:bodyPr/>
        <a:lstStyle/>
        <a:p>
          <a:endParaRPr lang="en-US"/>
        </a:p>
      </dgm:t>
    </dgm:pt>
    <dgm:pt modelId="{C252441A-D11E-40A4-BBD3-BF13AF45C6C5}">
      <dgm:prSet phldrT="[Text]"/>
      <dgm:spPr/>
      <dgm:t>
        <a:bodyPr/>
        <a:lstStyle/>
        <a:p>
          <a:r>
            <a:rPr lang="en-US" dirty="0"/>
            <a:t>HMGB1 (high mobility  group box-1): a nuclear protein</a:t>
          </a:r>
        </a:p>
      </dgm:t>
    </dgm:pt>
    <dgm:pt modelId="{CA54DFE3-8B97-4EF5-853C-A1B8C2789AAA}" type="parTrans" cxnId="{085AEEF2-972C-4481-90A7-EC7C541018E3}">
      <dgm:prSet/>
      <dgm:spPr/>
      <dgm:t>
        <a:bodyPr/>
        <a:lstStyle/>
        <a:p>
          <a:endParaRPr lang="en-US"/>
        </a:p>
      </dgm:t>
    </dgm:pt>
    <dgm:pt modelId="{F4F2E431-9F5F-4E62-AA16-763CA71BBD53}" type="sibTrans" cxnId="{085AEEF2-972C-4481-90A7-EC7C541018E3}">
      <dgm:prSet/>
      <dgm:spPr/>
      <dgm:t>
        <a:bodyPr/>
        <a:lstStyle/>
        <a:p>
          <a:endParaRPr lang="en-US"/>
        </a:p>
      </dgm:t>
    </dgm:pt>
    <dgm:pt modelId="{128DCDF7-08FE-4E55-A008-0CB8E66FBD04}">
      <dgm:prSet phldrT="[Text]"/>
      <dgm:spPr/>
      <dgm:t>
        <a:bodyPr/>
        <a:lstStyle/>
        <a:p>
          <a:r>
            <a:rPr lang="en-US" dirty="0"/>
            <a:t>FK-18 (full-length caspase 18)</a:t>
          </a:r>
        </a:p>
      </dgm:t>
    </dgm:pt>
    <dgm:pt modelId="{20C33C62-E5C1-42B2-A5D9-8ABE3D39FDBA}" type="parTrans" cxnId="{89C35A12-000A-4B05-B51F-13881D73EC1F}">
      <dgm:prSet/>
      <dgm:spPr/>
      <dgm:t>
        <a:bodyPr/>
        <a:lstStyle/>
        <a:p>
          <a:endParaRPr lang="en-US"/>
        </a:p>
      </dgm:t>
    </dgm:pt>
    <dgm:pt modelId="{474DB383-CA5D-46CA-808C-1C6869F406C9}" type="sibTrans" cxnId="{89C35A12-000A-4B05-B51F-13881D73EC1F}">
      <dgm:prSet/>
      <dgm:spPr/>
      <dgm:t>
        <a:bodyPr/>
        <a:lstStyle/>
        <a:p>
          <a:endParaRPr lang="en-US"/>
        </a:p>
      </dgm:t>
    </dgm:pt>
    <dgm:pt modelId="{C4CCF4FE-E670-45BB-A33E-B9012CFDAB2F}">
      <dgm:prSet phldrT="[Text]"/>
      <dgm:spPr/>
      <dgm:t>
        <a:bodyPr/>
        <a:lstStyle/>
        <a:p>
          <a:r>
            <a:rPr lang="en-US" dirty="0"/>
            <a:t>apoptosis</a:t>
          </a:r>
        </a:p>
      </dgm:t>
    </dgm:pt>
    <dgm:pt modelId="{B25C4397-0FBE-43D5-84B0-2E195DE51D52}" type="parTrans" cxnId="{FE86E846-E471-4FEC-A242-4B4A72FF96CB}">
      <dgm:prSet/>
      <dgm:spPr/>
      <dgm:t>
        <a:bodyPr/>
        <a:lstStyle/>
        <a:p>
          <a:endParaRPr lang="en-US"/>
        </a:p>
      </dgm:t>
    </dgm:pt>
    <dgm:pt modelId="{D3E7F4CA-1BC4-4D9F-9A32-068C294F2BA3}" type="sibTrans" cxnId="{FE86E846-E471-4FEC-A242-4B4A72FF96CB}">
      <dgm:prSet/>
      <dgm:spPr/>
      <dgm:t>
        <a:bodyPr/>
        <a:lstStyle/>
        <a:p>
          <a:endParaRPr lang="en-US"/>
        </a:p>
      </dgm:t>
    </dgm:pt>
    <dgm:pt modelId="{B6ECBC01-B1E0-4DB8-9C10-5F76DE16AF5D}">
      <dgm:prSet phldrT="[Text]"/>
      <dgm:spPr/>
      <dgm:t>
        <a:bodyPr/>
        <a:lstStyle/>
        <a:p>
          <a:r>
            <a:rPr lang="en-US" dirty="0"/>
            <a:t>Cleaved caspase-3 , 18, 8(binds to P-69)</a:t>
          </a:r>
        </a:p>
      </dgm:t>
    </dgm:pt>
    <dgm:pt modelId="{84B5CBF6-017B-4063-8390-447582889713}" type="parTrans" cxnId="{58C0CD5F-8E37-43AA-9B0C-B119586E5E70}">
      <dgm:prSet/>
      <dgm:spPr/>
      <dgm:t>
        <a:bodyPr/>
        <a:lstStyle/>
        <a:p>
          <a:endParaRPr lang="en-US"/>
        </a:p>
      </dgm:t>
    </dgm:pt>
    <dgm:pt modelId="{56B58FAE-0716-4BB3-9ADB-68B46C460307}" type="sibTrans" cxnId="{58C0CD5F-8E37-43AA-9B0C-B119586E5E70}">
      <dgm:prSet/>
      <dgm:spPr/>
      <dgm:t>
        <a:bodyPr/>
        <a:lstStyle/>
        <a:p>
          <a:endParaRPr lang="en-US"/>
        </a:p>
      </dgm:t>
    </dgm:pt>
    <dgm:pt modelId="{5671FE9D-8230-4787-87C5-8DAF76D3B522}">
      <dgm:prSet phldrT="[Text]"/>
      <dgm:spPr/>
      <dgm:t>
        <a:bodyPr/>
        <a:lstStyle/>
        <a:p>
          <a:r>
            <a:rPr lang="en-US" dirty="0"/>
            <a:t>autophagy</a:t>
          </a:r>
        </a:p>
      </dgm:t>
    </dgm:pt>
    <dgm:pt modelId="{EFE16D82-2616-4DFC-BD50-042E18D5BC32}" type="parTrans" cxnId="{FC1F34AE-544F-4EA4-910E-15A65B10D620}">
      <dgm:prSet/>
      <dgm:spPr/>
      <dgm:t>
        <a:bodyPr/>
        <a:lstStyle/>
        <a:p>
          <a:endParaRPr lang="en-US"/>
        </a:p>
      </dgm:t>
    </dgm:pt>
    <dgm:pt modelId="{79E697A1-376A-4D3D-8F69-E9CBED7E1553}" type="sibTrans" cxnId="{FC1F34AE-544F-4EA4-910E-15A65B10D620}">
      <dgm:prSet/>
      <dgm:spPr/>
      <dgm:t>
        <a:bodyPr/>
        <a:lstStyle/>
        <a:p>
          <a:endParaRPr lang="en-US"/>
        </a:p>
      </dgm:t>
    </dgm:pt>
    <dgm:pt modelId="{49C5D09D-5452-4927-B1D8-99A732F87E6C}">
      <dgm:prSet phldrT="[Text]"/>
      <dgm:spPr/>
      <dgm:t>
        <a:bodyPr/>
        <a:lstStyle/>
        <a:p>
          <a:r>
            <a:rPr lang="en-US" dirty="0"/>
            <a:t>Beclin-1</a:t>
          </a:r>
        </a:p>
      </dgm:t>
    </dgm:pt>
    <dgm:pt modelId="{B36996C6-1E43-46EC-A985-8F9CBA3FCF0F}" type="parTrans" cxnId="{BF2C91B4-1D7D-496E-9E0D-089A238ED2BD}">
      <dgm:prSet/>
      <dgm:spPr/>
      <dgm:t>
        <a:bodyPr/>
        <a:lstStyle/>
        <a:p>
          <a:endParaRPr lang="en-US"/>
        </a:p>
      </dgm:t>
    </dgm:pt>
    <dgm:pt modelId="{74EA714E-4AF1-4727-BD98-3396ED247E59}" type="sibTrans" cxnId="{BF2C91B4-1D7D-496E-9E0D-089A238ED2BD}">
      <dgm:prSet/>
      <dgm:spPr/>
      <dgm:t>
        <a:bodyPr/>
        <a:lstStyle/>
        <a:p>
          <a:endParaRPr lang="en-US"/>
        </a:p>
      </dgm:t>
    </dgm:pt>
    <dgm:pt modelId="{04C71819-C60C-4091-A957-481751914739}">
      <dgm:prSet/>
      <dgm:spPr/>
      <dgm:t>
        <a:bodyPr/>
        <a:lstStyle/>
        <a:p>
          <a:r>
            <a:rPr lang="en-US" dirty="0"/>
            <a:t>Ferroptosis</a:t>
          </a:r>
        </a:p>
      </dgm:t>
    </dgm:pt>
    <dgm:pt modelId="{EC85063D-607B-4B98-9AAA-337BE7A898AA}" type="parTrans" cxnId="{A5DC20AB-A44D-478D-8F41-FA4F20CD196A}">
      <dgm:prSet/>
      <dgm:spPr/>
      <dgm:t>
        <a:bodyPr/>
        <a:lstStyle/>
        <a:p>
          <a:endParaRPr lang="en-US"/>
        </a:p>
      </dgm:t>
    </dgm:pt>
    <dgm:pt modelId="{ED11503B-B83D-4897-B70B-32EF19344C85}" type="sibTrans" cxnId="{A5DC20AB-A44D-478D-8F41-FA4F20CD196A}">
      <dgm:prSet/>
      <dgm:spPr/>
      <dgm:t>
        <a:bodyPr/>
        <a:lstStyle/>
        <a:p>
          <a:endParaRPr lang="en-US"/>
        </a:p>
      </dgm:t>
    </dgm:pt>
    <dgm:pt modelId="{2248FDED-278E-46B0-965B-C9665AEFBC71}">
      <dgm:prSet phldrT="[Text]"/>
      <dgm:spPr/>
      <dgm:t>
        <a:bodyPr/>
        <a:lstStyle/>
        <a:p>
          <a:r>
            <a:rPr lang="en-US" dirty="0"/>
            <a:t>Transferrin receptor</a:t>
          </a:r>
        </a:p>
      </dgm:t>
    </dgm:pt>
    <dgm:pt modelId="{8EA4B034-8903-4D2D-A17E-1C7D78204C1E}" type="sibTrans" cxnId="{260FF5FA-6C57-4B92-8A4F-E004FA0E50DD}">
      <dgm:prSet/>
      <dgm:spPr/>
      <dgm:t>
        <a:bodyPr/>
        <a:lstStyle/>
        <a:p>
          <a:endParaRPr lang="en-US"/>
        </a:p>
      </dgm:t>
    </dgm:pt>
    <dgm:pt modelId="{062C4197-BCED-442C-9E5A-8416D5D7A0B4}" type="parTrans" cxnId="{260FF5FA-6C57-4B92-8A4F-E004FA0E50DD}">
      <dgm:prSet/>
      <dgm:spPr/>
      <dgm:t>
        <a:bodyPr/>
        <a:lstStyle/>
        <a:p>
          <a:endParaRPr lang="en-US"/>
        </a:p>
      </dgm:t>
    </dgm:pt>
    <dgm:pt modelId="{69F1DBE9-6D79-4EEA-B7E9-AD029B350315}">
      <dgm:prSet phldrT="[Text]"/>
      <dgm:spPr/>
      <dgm:t>
        <a:bodyPr/>
        <a:lstStyle/>
        <a:p>
          <a:r>
            <a:rPr lang="en-US" dirty="0"/>
            <a:t>PS (phosphatidylserine): annexin V</a:t>
          </a:r>
        </a:p>
      </dgm:t>
    </dgm:pt>
    <dgm:pt modelId="{6EE6D981-4A78-4044-B4EA-495FF3290D95}" type="parTrans" cxnId="{EC8A6B02-9AC0-49C5-812B-06274AED5F07}">
      <dgm:prSet/>
      <dgm:spPr/>
      <dgm:t>
        <a:bodyPr/>
        <a:lstStyle/>
        <a:p>
          <a:endParaRPr lang="en-US"/>
        </a:p>
      </dgm:t>
    </dgm:pt>
    <dgm:pt modelId="{CC9F2ABC-FBC5-41BF-8A48-EA6CB5173F5E}" type="sibTrans" cxnId="{EC8A6B02-9AC0-49C5-812B-06274AED5F07}">
      <dgm:prSet/>
      <dgm:spPr/>
      <dgm:t>
        <a:bodyPr/>
        <a:lstStyle/>
        <a:p>
          <a:endParaRPr lang="en-US"/>
        </a:p>
      </dgm:t>
    </dgm:pt>
    <dgm:pt modelId="{2A3A51DF-9BA3-4992-A589-ACC25F4506D7}">
      <dgm:prSet phldrT="[Text]"/>
      <dgm:spPr/>
      <dgm:t>
        <a:bodyPr/>
        <a:lstStyle/>
        <a:p>
          <a:r>
            <a:rPr lang="en-US" dirty="0"/>
            <a:t>DNA fragmentation</a:t>
          </a:r>
        </a:p>
      </dgm:t>
    </dgm:pt>
    <dgm:pt modelId="{037BCA92-B481-4E9A-BF7D-5137AFA97AD8}" type="parTrans" cxnId="{DC7C604F-466E-422A-A982-BD69500A2CEF}">
      <dgm:prSet/>
      <dgm:spPr/>
      <dgm:t>
        <a:bodyPr/>
        <a:lstStyle/>
        <a:p>
          <a:endParaRPr lang="en-US"/>
        </a:p>
      </dgm:t>
    </dgm:pt>
    <dgm:pt modelId="{DB43B624-747D-445B-A6BC-298D98F451A5}" type="sibTrans" cxnId="{DC7C604F-466E-422A-A982-BD69500A2CEF}">
      <dgm:prSet/>
      <dgm:spPr/>
      <dgm:t>
        <a:bodyPr/>
        <a:lstStyle/>
        <a:p>
          <a:endParaRPr lang="en-US"/>
        </a:p>
      </dgm:t>
    </dgm:pt>
    <dgm:pt modelId="{A09DAB6E-F06C-4F02-9662-A0DB6B99635C}">
      <dgm:prSet phldrT="[Text]"/>
      <dgm:spPr/>
      <dgm:t>
        <a:bodyPr/>
        <a:lstStyle/>
        <a:p>
          <a:r>
            <a:rPr lang="en-US" dirty="0"/>
            <a:t>LC-3 (binds to p-69)</a:t>
          </a:r>
        </a:p>
      </dgm:t>
    </dgm:pt>
    <dgm:pt modelId="{AD9EB9DF-0959-4D28-90BD-E9B62BA5D369}" type="parTrans" cxnId="{899FAD04-AD9F-4D43-828D-D046E8F40F8E}">
      <dgm:prSet/>
      <dgm:spPr/>
      <dgm:t>
        <a:bodyPr/>
        <a:lstStyle/>
        <a:p>
          <a:endParaRPr lang="en-US"/>
        </a:p>
      </dgm:t>
    </dgm:pt>
    <dgm:pt modelId="{53BFA23A-FAF4-4068-960E-8B7A18A12CAF}" type="sibTrans" cxnId="{899FAD04-AD9F-4D43-828D-D046E8F40F8E}">
      <dgm:prSet/>
      <dgm:spPr/>
      <dgm:t>
        <a:bodyPr/>
        <a:lstStyle/>
        <a:p>
          <a:endParaRPr lang="en-US"/>
        </a:p>
      </dgm:t>
    </dgm:pt>
    <dgm:pt modelId="{8C80335B-7711-4E93-8CD9-9771DCECFE3C}">
      <dgm:prSet phldrT="[Text]"/>
      <dgm:spPr/>
      <dgm:t>
        <a:bodyPr/>
        <a:lstStyle/>
        <a:p>
          <a:r>
            <a:rPr lang="en-US" dirty="0"/>
            <a:t>PTGS2 mRNA</a:t>
          </a:r>
        </a:p>
      </dgm:t>
    </dgm:pt>
    <dgm:pt modelId="{AC52B821-90E9-4314-BF7B-22A07A80E5A8}" type="parTrans" cxnId="{455D7C34-38F1-4605-9719-B91BC94F7E48}">
      <dgm:prSet/>
      <dgm:spPr/>
      <dgm:t>
        <a:bodyPr/>
        <a:lstStyle/>
        <a:p>
          <a:endParaRPr lang="en-US"/>
        </a:p>
      </dgm:t>
    </dgm:pt>
    <dgm:pt modelId="{CCD9FB4A-D6BF-443A-989F-9FBAC6C16951}" type="sibTrans" cxnId="{455D7C34-38F1-4605-9719-B91BC94F7E48}">
      <dgm:prSet/>
      <dgm:spPr/>
      <dgm:t>
        <a:bodyPr/>
        <a:lstStyle/>
        <a:p>
          <a:endParaRPr lang="en-US"/>
        </a:p>
      </dgm:t>
    </dgm:pt>
    <dgm:pt modelId="{EF9B4447-FAAB-4B72-9A5A-9E5E2EEC67E9}">
      <dgm:prSet phldrT="[Text]"/>
      <dgm:spPr/>
      <dgm:t>
        <a:bodyPr/>
        <a:lstStyle/>
        <a:p>
          <a:r>
            <a:rPr lang="en-US" dirty="0"/>
            <a:t>MDA,4-HNE</a:t>
          </a:r>
        </a:p>
      </dgm:t>
    </dgm:pt>
    <dgm:pt modelId="{C4190A29-BD5E-4B17-8754-5765816C1DAF}" type="parTrans" cxnId="{2A6157B9-7F01-4BCE-A996-FA396FAA787C}">
      <dgm:prSet/>
      <dgm:spPr/>
      <dgm:t>
        <a:bodyPr/>
        <a:lstStyle/>
        <a:p>
          <a:endParaRPr lang="en-US"/>
        </a:p>
      </dgm:t>
    </dgm:pt>
    <dgm:pt modelId="{F817E603-82DB-43C9-B0A1-8E098AB45C9E}" type="sibTrans" cxnId="{2A6157B9-7F01-4BCE-A996-FA396FAA787C}">
      <dgm:prSet/>
      <dgm:spPr/>
      <dgm:t>
        <a:bodyPr/>
        <a:lstStyle/>
        <a:p>
          <a:endParaRPr lang="en-US"/>
        </a:p>
      </dgm:t>
    </dgm:pt>
    <dgm:pt modelId="{3EF14141-7748-4012-9E98-16E64DCA2DED}" type="pres">
      <dgm:prSet presAssocID="{F4BF1E49-C568-45AC-96D1-B2F9A1E5A894}" presName="Name0" presStyleCnt="0">
        <dgm:presLayoutVars>
          <dgm:dir/>
          <dgm:animLvl val="lvl"/>
          <dgm:resizeHandles val="exact"/>
        </dgm:presLayoutVars>
      </dgm:prSet>
      <dgm:spPr/>
    </dgm:pt>
    <dgm:pt modelId="{C57ED750-62A7-47C5-B6B8-74A987312154}" type="pres">
      <dgm:prSet presAssocID="{488607A7-3D0A-4823-BA16-5A3DB24C76A3}" presName="linNode" presStyleCnt="0"/>
      <dgm:spPr/>
    </dgm:pt>
    <dgm:pt modelId="{979036D5-7190-413F-A104-037C450B9B6F}" type="pres">
      <dgm:prSet presAssocID="{488607A7-3D0A-4823-BA16-5A3DB24C76A3}" presName="parentText" presStyleLbl="node1" presStyleIdx="0" presStyleCnt="4">
        <dgm:presLayoutVars>
          <dgm:chMax val="1"/>
          <dgm:bulletEnabled val="1"/>
        </dgm:presLayoutVars>
      </dgm:prSet>
      <dgm:spPr/>
    </dgm:pt>
    <dgm:pt modelId="{0319255C-9699-42FA-B149-BF7113CAE4BB}" type="pres">
      <dgm:prSet presAssocID="{488607A7-3D0A-4823-BA16-5A3DB24C76A3}" presName="descendantText" presStyleLbl="alignAccFollowNode1" presStyleIdx="0" presStyleCnt="4">
        <dgm:presLayoutVars>
          <dgm:bulletEnabled val="1"/>
        </dgm:presLayoutVars>
      </dgm:prSet>
      <dgm:spPr/>
    </dgm:pt>
    <dgm:pt modelId="{C87CD7BA-9F77-4AF2-B342-50C85A946E0E}" type="pres">
      <dgm:prSet presAssocID="{9CEF6556-62B5-4F86-8465-15B585EA56C5}" presName="sp" presStyleCnt="0"/>
      <dgm:spPr/>
    </dgm:pt>
    <dgm:pt modelId="{22B58E13-C5FC-4BA6-9BBD-AD12B0D290F6}" type="pres">
      <dgm:prSet presAssocID="{C4CCF4FE-E670-45BB-A33E-B9012CFDAB2F}" presName="linNode" presStyleCnt="0"/>
      <dgm:spPr/>
    </dgm:pt>
    <dgm:pt modelId="{35682809-A616-47FF-B86B-B92B90A9074F}" type="pres">
      <dgm:prSet presAssocID="{C4CCF4FE-E670-45BB-A33E-B9012CFDAB2F}" presName="parentText" presStyleLbl="node1" presStyleIdx="1" presStyleCnt="4">
        <dgm:presLayoutVars>
          <dgm:chMax val="1"/>
          <dgm:bulletEnabled val="1"/>
        </dgm:presLayoutVars>
      </dgm:prSet>
      <dgm:spPr/>
    </dgm:pt>
    <dgm:pt modelId="{A7D36B0A-5D3A-4D62-BF31-B4046A1B0B57}" type="pres">
      <dgm:prSet presAssocID="{C4CCF4FE-E670-45BB-A33E-B9012CFDAB2F}" presName="descendantText" presStyleLbl="alignAccFollowNode1" presStyleIdx="1" presStyleCnt="4">
        <dgm:presLayoutVars>
          <dgm:bulletEnabled val="1"/>
        </dgm:presLayoutVars>
      </dgm:prSet>
      <dgm:spPr/>
    </dgm:pt>
    <dgm:pt modelId="{0822A742-CF20-4CDE-B48E-533EEDA1E02D}" type="pres">
      <dgm:prSet presAssocID="{D3E7F4CA-1BC4-4D9F-9A32-068C294F2BA3}" presName="sp" presStyleCnt="0"/>
      <dgm:spPr/>
    </dgm:pt>
    <dgm:pt modelId="{D31E3ED4-E457-40DA-93B7-3DBA56C89C94}" type="pres">
      <dgm:prSet presAssocID="{5671FE9D-8230-4787-87C5-8DAF76D3B522}" presName="linNode" presStyleCnt="0"/>
      <dgm:spPr/>
    </dgm:pt>
    <dgm:pt modelId="{EA3EC0E4-2D50-464B-A612-A63C186D242A}" type="pres">
      <dgm:prSet presAssocID="{5671FE9D-8230-4787-87C5-8DAF76D3B522}" presName="parentText" presStyleLbl="node1" presStyleIdx="2" presStyleCnt="4">
        <dgm:presLayoutVars>
          <dgm:chMax val="1"/>
          <dgm:bulletEnabled val="1"/>
        </dgm:presLayoutVars>
      </dgm:prSet>
      <dgm:spPr/>
    </dgm:pt>
    <dgm:pt modelId="{F4296D13-C254-423F-869F-18E6AC185089}" type="pres">
      <dgm:prSet presAssocID="{5671FE9D-8230-4787-87C5-8DAF76D3B522}" presName="descendantText" presStyleLbl="alignAccFollowNode1" presStyleIdx="2" presStyleCnt="4">
        <dgm:presLayoutVars>
          <dgm:bulletEnabled val="1"/>
        </dgm:presLayoutVars>
      </dgm:prSet>
      <dgm:spPr/>
    </dgm:pt>
    <dgm:pt modelId="{8F3FC61A-D9CA-4DCD-A709-7FCD0C708B6F}" type="pres">
      <dgm:prSet presAssocID="{79E697A1-376A-4D3D-8F69-E9CBED7E1553}" presName="sp" presStyleCnt="0"/>
      <dgm:spPr/>
    </dgm:pt>
    <dgm:pt modelId="{AA18B3F8-66A1-4DD4-BE0B-BEDDB20FE91B}" type="pres">
      <dgm:prSet presAssocID="{04C71819-C60C-4091-A957-481751914739}" presName="linNode" presStyleCnt="0"/>
      <dgm:spPr/>
    </dgm:pt>
    <dgm:pt modelId="{F6CFC75E-FD09-4025-B4CF-41D920EC0F6F}" type="pres">
      <dgm:prSet presAssocID="{04C71819-C60C-4091-A957-481751914739}" presName="parentText" presStyleLbl="node1" presStyleIdx="3" presStyleCnt="4">
        <dgm:presLayoutVars>
          <dgm:chMax val="1"/>
          <dgm:bulletEnabled val="1"/>
        </dgm:presLayoutVars>
      </dgm:prSet>
      <dgm:spPr/>
    </dgm:pt>
    <dgm:pt modelId="{5A92022F-9F1E-4486-958C-F438FE14ED8F}" type="pres">
      <dgm:prSet presAssocID="{04C71819-C60C-4091-A957-481751914739}" presName="descendantText" presStyleLbl="alignAccFollowNode1" presStyleIdx="3" presStyleCnt="4">
        <dgm:presLayoutVars>
          <dgm:bulletEnabled val="1"/>
        </dgm:presLayoutVars>
      </dgm:prSet>
      <dgm:spPr/>
    </dgm:pt>
  </dgm:ptLst>
  <dgm:cxnLst>
    <dgm:cxn modelId="{EC8A6B02-9AC0-49C5-812B-06274AED5F07}" srcId="{C4CCF4FE-E670-45BB-A33E-B9012CFDAB2F}" destId="{69F1DBE9-6D79-4EEA-B7E9-AD029B350315}" srcOrd="1" destOrd="0" parTransId="{6EE6D981-4A78-4044-B4EA-495FF3290D95}" sibTransId="{CC9F2ABC-FBC5-41BF-8A48-EA6CB5173F5E}"/>
    <dgm:cxn modelId="{899FAD04-AD9F-4D43-828D-D046E8F40F8E}" srcId="{5671FE9D-8230-4787-87C5-8DAF76D3B522}" destId="{A09DAB6E-F06C-4F02-9662-A0DB6B99635C}" srcOrd="1" destOrd="0" parTransId="{AD9EB9DF-0959-4D28-90BD-E9B62BA5D369}" sibTransId="{53BFA23A-FAF4-4068-960E-8B7A18A12CAF}"/>
    <dgm:cxn modelId="{B56FCB0B-CAB6-478B-8AC3-FC438D260086}" type="presOf" srcId="{C252441A-D11E-40A4-BBD3-BF13AF45C6C5}" destId="{0319255C-9699-42FA-B149-BF7113CAE4BB}" srcOrd="0" destOrd="0" presId="urn:microsoft.com/office/officeart/2005/8/layout/vList5"/>
    <dgm:cxn modelId="{90A4D60F-A9BA-4341-B0A2-8A69B2561B6A}" type="presOf" srcId="{49C5D09D-5452-4927-B1D8-99A732F87E6C}" destId="{F4296D13-C254-423F-869F-18E6AC185089}" srcOrd="0" destOrd="0" presId="urn:microsoft.com/office/officeart/2005/8/layout/vList5"/>
    <dgm:cxn modelId="{89C35A12-000A-4B05-B51F-13881D73EC1F}" srcId="{488607A7-3D0A-4823-BA16-5A3DB24C76A3}" destId="{128DCDF7-08FE-4E55-A008-0CB8E66FBD04}" srcOrd="1" destOrd="0" parTransId="{20C33C62-E5C1-42B2-A5D9-8ABE3D39FDBA}" sibTransId="{474DB383-CA5D-46CA-808C-1C6869F406C9}"/>
    <dgm:cxn modelId="{7E1A8D1B-BED1-4FF8-A4AC-34FC1091B2A5}" type="presOf" srcId="{8C80335B-7711-4E93-8CD9-9771DCECFE3C}" destId="{5A92022F-9F1E-4486-958C-F438FE14ED8F}" srcOrd="0" destOrd="1" presId="urn:microsoft.com/office/officeart/2005/8/layout/vList5"/>
    <dgm:cxn modelId="{455D7C34-38F1-4605-9719-B91BC94F7E48}" srcId="{04C71819-C60C-4091-A957-481751914739}" destId="{8C80335B-7711-4E93-8CD9-9771DCECFE3C}" srcOrd="1" destOrd="0" parTransId="{AC52B821-90E9-4314-BF7B-22A07A80E5A8}" sibTransId="{CCD9FB4A-D6BF-443A-989F-9FBAC6C16951}"/>
    <dgm:cxn modelId="{14111837-6AAB-438D-B56F-7B7B0B5D8B6C}" type="presOf" srcId="{69F1DBE9-6D79-4EEA-B7E9-AD029B350315}" destId="{A7D36B0A-5D3A-4D62-BF31-B4046A1B0B57}" srcOrd="0" destOrd="1" presId="urn:microsoft.com/office/officeart/2005/8/layout/vList5"/>
    <dgm:cxn modelId="{468F1C37-8A26-4C5A-808F-94D1D03536A1}" type="presOf" srcId="{128DCDF7-08FE-4E55-A008-0CB8E66FBD04}" destId="{0319255C-9699-42FA-B149-BF7113CAE4BB}" srcOrd="0" destOrd="1" presId="urn:microsoft.com/office/officeart/2005/8/layout/vList5"/>
    <dgm:cxn modelId="{58C0CD5F-8E37-43AA-9B0C-B119586E5E70}" srcId="{C4CCF4FE-E670-45BB-A33E-B9012CFDAB2F}" destId="{B6ECBC01-B1E0-4DB8-9C10-5F76DE16AF5D}" srcOrd="0" destOrd="0" parTransId="{84B5CBF6-017B-4063-8390-447582889713}" sibTransId="{56B58FAE-0716-4BB3-9ADB-68B46C460307}"/>
    <dgm:cxn modelId="{88A9D444-D984-4540-B1EC-C7B31F9C4AD8}" type="presOf" srcId="{04C71819-C60C-4091-A957-481751914739}" destId="{F6CFC75E-FD09-4025-B4CF-41D920EC0F6F}" srcOrd="0" destOrd="0" presId="urn:microsoft.com/office/officeart/2005/8/layout/vList5"/>
    <dgm:cxn modelId="{FE86E846-E471-4FEC-A242-4B4A72FF96CB}" srcId="{F4BF1E49-C568-45AC-96D1-B2F9A1E5A894}" destId="{C4CCF4FE-E670-45BB-A33E-B9012CFDAB2F}" srcOrd="1" destOrd="0" parTransId="{B25C4397-0FBE-43D5-84B0-2E195DE51D52}" sibTransId="{D3E7F4CA-1BC4-4D9F-9A32-068C294F2BA3}"/>
    <dgm:cxn modelId="{231AB969-DBCB-416F-BEA2-F8ADD0BADC91}" type="presOf" srcId="{B6ECBC01-B1E0-4DB8-9C10-5F76DE16AF5D}" destId="{A7D36B0A-5D3A-4D62-BF31-B4046A1B0B57}" srcOrd="0" destOrd="0" presId="urn:microsoft.com/office/officeart/2005/8/layout/vList5"/>
    <dgm:cxn modelId="{DC7C604F-466E-422A-A982-BD69500A2CEF}" srcId="{C4CCF4FE-E670-45BB-A33E-B9012CFDAB2F}" destId="{2A3A51DF-9BA3-4992-A589-ACC25F4506D7}" srcOrd="2" destOrd="0" parTransId="{037BCA92-B481-4E9A-BF7D-5137AFA97AD8}" sibTransId="{DB43B624-747D-445B-A6BC-298D98F451A5}"/>
    <dgm:cxn modelId="{BFFADD57-CB08-462A-9C0C-883FB99DD4C5}" type="presOf" srcId="{2A3A51DF-9BA3-4992-A589-ACC25F4506D7}" destId="{A7D36B0A-5D3A-4D62-BF31-B4046A1B0B57}" srcOrd="0" destOrd="2" presId="urn:microsoft.com/office/officeart/2005/8/layout/vList5"/>
    <dgm:cxn modelId="{155A5C86-FAD6-4022-AA2D-37AD7B4E7CF9}" type="presOf" srcId="{EF9B4447-FAAB-4B72-9A5A-9E5E2EEC67E9}" destId="{5A92022F-9F1E-4486-958C-F438FE14ED8F}" srcOrd="0" destOrd="2" presId="urn:microsoft.com/office/officeart/2005/8/layout/vList5"/>
    <dgm:cxn modelId="{C857029E-0A6D-4D7C-88DA-2E46DAB26EF9}" srcId="{F4BF1E49-C568-45AC-96D1-B2F9A1E5A894}" destId="{488607A7-3D0A-4823-BA16-5A3DB24C76A3}" srcOrd="0" destOrd="0" parTransId="{6B573FCE-553D-4777-BBA2-3182BA0B4C4B}" sibTransId="{9CEF6556-62B5-4F86-8465-15B585EA56C5}"/>
    <dgm:cxn modelId="{F8BE08A4-AD88-47F7-A3F4-5A416B77D2E6}" type="presOf" srcId="{5671FE9D-8230-4787-87C5-8DAF76D3B522}" destId="{EA3EC0E4-2D50-464B-A612-A63C186D242A}" srcOrd="0" destOrd="0" presId="urn:microsoft.com/office/officeart/2005/8/layout/vList5"/>
    <dgm:cxn modelId="{A5DC20AB-A44D-478D-8F41-FA4F20CD196A}" srcId="{F4BF1E49-C568-45AC-96D1-B2F9A1E5A894}" destId="{04C71819-C60C-4091-A957-481751914739}" srcOrd="3" destOrd="0" parTransId="{EC85063D-607B-4B98-9AAA-337BE7A898AA}" sibTransId="{ED11503B-B83D-4897-B70B-32EF19344C85}"/>
    <dgm:cxn modelId="{FC1F34AE-544F-4EA4-910E-15A65B10D620}" srcId="{F4BF1E49-C568-45AC-96D1-B2F9A1E5A894}" destId="{5671FE9D-8230-4787-87C5-8DAF76D3B522}" srcOrd="2" destOrd="0" parTransId="{EFE16D82-2616-4DFC-BD50-042E18D5BC32}" sibTransId="{79E697A1-376A-4D3D-8F69-E9CBED7E1553}"/>
    <dgm:cxn modelId="{BF2C91B4-1D7D-496E-9E0D-089A238ED2BD}" srcId="{5671FE9D-8230-4787-87C5-8DAF76D3B522}" destId="{49C5D09D-5452-4927-B1D8-99A732F87E6C}" srcOrd="0" destOrd="0" parTransId="{B36996C6-1E43-46EC-A985-8F9CBA3FCF0F}" sibTransId="{74EA714E-4AF1-4727-BD98-3396ED247E59}"/>
    <dgm:cxn modelId="{2A6157B9-7F01-4BCE-A996-FA396FAA787C}" srcId="{04C71819-C60C-4091-A957-481751914739}" destId="{EF9B4447-FAAB-4B72-9A5A-9E5E2EEC67E9}" srcOrd="2" destOrd="0" parTransId="{C4190A29-BD5E-4B17-8754-5765816C1DAF}" sibTransId="{F817E603-82DB-43C9-B0A1-8E098AB45C9E}"/>
    <dgm:cxn modelId="{588091C5-EA46-4738-8B06-C544F36BAE98}" type="presOf" srcId="{2248FDED-278E-46B0-965B-C9665AEFBC71}" destId="{5A92022F-9F1E-4486-958C-F438FE14ED8F}" srcOrd="0" destOrd="0" presId="urn:microsoft.com/office/officeart/2005/8/layout/vList5"/>
    <dgm:cxn modelId="{DB99C8CB-DB98-45C6-824D-CA9B3499CEC6}" type="presOf" srcId="{488607A7-3D0A-4823-BA16-5A3DB24C76A3}" destId="{979036D5-7190-413F-A104-037C450B9B6F}" srcOrd="0" destOrd="0" presId="urn:microsoft.com/office/officeart/2005/8/layout/vList5"/>
    <dgm:cxn modelId="{41D67BDA-1C64-4DE6-8CC3-052F597D488E}" type="presOf" srcId="{A09DAB6E-F06C-4F02-9662-A0DB6B99635C}" destId="{F4296D13-C254-423F-869F-18E6AC185089}" srcOrd="0" destOrd="1" presId="urn:microsoft.com/office/officeart/2005/8/layout/vList5"/>
    <dgm:cxn modelId="{8ADF08DF-BAF0-48E1-9197-776997A4E6F3}" type="presOf" srcId="{C4CCF4FE-E670-45BB-A33E-B9012CFDAB2F}" destId="{35682809-A616-47FF-B86B-B92B90A9074F}" srcOrd="0" destOrd="0" presId="urn:microsoft.com/office/officeart/2005/8/layout/vList5"/>
    <dgm:cxn modelId="{0CC92EE1-F884-494D-A924-EF21C5AB5C0C}" type="presOf" srcId="{F4BF1E49-C568-45AC-96D1-B2F9A1E5A894}" destId="{3EF14141-7748-4012-9E98-16E64DCA2DED}" srcOrd="0" destOrd="0" presId="urn:microsoft.com/office/officeart/2005/8/layout/vList5"/>
    <dgm:cxn modelId="{085AEEF2-972C-4481-90A7-EC7C541018E3}" srcId="{488607A7-3D0A-4823-BA16-5A3DB24C76A3}" destId="{C252441A-D11E-40A4-BBD3-BF13AF45C6C5}" srcOrd="0" destOrd="0" parTransId="{CA54DFE3-8B97-4EF5-853C-A1B8C2789AAA}" sibTransId="{F4F2E431-9F5F-4E62-AA16-763CA71BBD53}"/>
    <dgm:cxn modelId="{260FF5FA-6C57-4B92-8A4F-E004FA0E50DD}" srcId="{04C71819-C60C-4091-A957-481751914739}" destId="{2248FDED-278E-46B0-965B-C9665AEFBC71}" srcOrd="0" destOrd="0" parTransId="{062C4197-BCED-442C-9E5A-8416D5D7A0B4}" sibTransId="{8EA4B034-8903-4D2D-A17E-1C7D78204C1E}"/>
    <dgm:cxn modelId="{15353328-F51A-418B-A309-86CD6B9D85C7}" type="presParOf" srcId="{3EF14141-7748-4012-9E98-16E64DCA2DED}" destId="{C57ED750-62A7-47C5-B6B8-74A987312154}" srcOrd="0" destOrd="0" presId="urn:microsoft.com/office/officeart/2005/8/layout/vList5"/>
    <dgm:cxn modelId="{E7F68926-4B16-4C07-B3B2-872084FBFF10}" type="presParOf" srcId="{C57ED750-62A7-47C5-B6B8-74A987312154}" destId="{979036D5-7190-413F-A104-037C450B9B6F}" srcOrd="0" destOrd="0" presId="urn:microsoft.com/office/officeart/2005/8/layout/vList5"/>
    <dgm:cxn modelId="{BAADF05F-628A-43F6-9F42-4C636E0D7FA2}" type="presParOf" srcId="{C57ED750-62A7-47C5-B6B8-74A987312154}" destId="{0319255C-9699-42FA-B149-BF7113CAE4BB}" srcOrd="1" destOrd="0" presId="urn:microsoft.com/office/officeart/2005/8/layout/vList5"/>
    <dgm:cxn modelId="{CAAE35D3-3F03-4E86-90DA-0B0CF1DB0D04}" type="presParOf" srcId="{3EF14141-7748-4012-9E98-16E64DCA2DED}" destId="{C87CD7BA-9F77-4AF2-B342-50C85A946E0E}" srcOrd="1" destOrd="0" presId="urn:microsoft.com/office/officeart/2005/8/layout/vList5"/>
    <dgm:cxn modelId="{32214783-E1D9-41DF-BA6C-8B04A2440E24}" type="presParOf" srcId="{3EF14141-7748-4012-9E98-16E64DCA2DED}" destId="{22B58E13-C5FC-4BA6-9BBD-AD12B0D290F6}" srcOrd="2" destOrd="0" presId="urn:microsoft.com/office/officeart/2005/8/layout/vList5"/>
    <dgm:cxn modelId="{B4AAACAB-A3E6-490D-B9A7-8793928CDF5E}" type="presParOf" srcId="{22B58E13-C5FC-4BA6-9BBD-AD12B0D290F6}" destId="{35682809-A616-47FF-B86B-B92B90A9074F}" srcOrd="0" destOrd="0" presId="urn:microsoft.com/office/officeart/2005/8/layout/vList5"/>
    <dgm:cxn modelId="{AE00A8BF-A7C1-4A9C-8D71-6B44F35AA19B}" type="presParOf" srcId="{22B58E13-C5FC-4BA6-9BBD-AD12B0D290F6}" destId="{A7D36B0A-5D3A-4D62-BF31-B4046A1B0B57}" srcOrd="1" destOrd="0" presId="urn:microsoft.com/office/officeart/2005/8/layout/vList5"/>
    <dgm:cxn modelId="{3F71AFA5-4A73-4628-9987-22CAB7579398}" type="presParOf" srcId="{3EF14141-7748-4012-9E98-16E64DCA2DED}" destId="{0822A742-CF20-4CDE-B48E-533EEDA1E02D}" srcOrd="3" destOrd="0" presId="urn:microsoft.com/office/officeart/2005/8/layout/vList5"/>
    <dgm:cxn modelId="{979F5123-0EB2-41AD-8D82-BDEEA93E8684}" type="presParOf" srcId="{3EF14141-7748-4012-9E98-16E64DCA2DED}" destId="{D31E3ED4-E457-40DA-93B7-3DBA56C89C94}" srcOrd="4" destOrd="0" presId="urn:microsoft.com/office/officeart/2005/8/layout/vList5"/>
    <dgm:cxn modelId="{EF80F1D4-FD0A-4072-9A0D-52114E7C89B2}" type="presParOf" srcId="{D31E3ED4-E457-40DA-93B7-3DBA56C89C94}" destId="{EA3EC0E4-2D50-464B-A612-A63C186D242A}" srcOrd="0" destOrd="0" presId="urn:microsoft.com/office/officeart/2005/8/layout/vList5"/>
    <dgm:cxn modelId="{7B49F258-7BF4-494B-BAB3-BA16985935D3}" type="presParOf" srcId="{D31E3ED4-E457-40DA-93B7-3DBA56C89C94}" destId="{F4296D13-C254-423F-869F-18E6AC185089}" srcOrd="1" destOrd="0" presId="urn:microsoft.com/office/officeart/2005/8/layout/vList5"/>
    <dgm:cxn modelId="{447D0739-0AD3-445F-8D08-CC20BA3278CB}" type="presParOf" srcId="{3EF14141-7748-4012-9E98-16E64DCA2DED}" destId="{8F3FC61A-D9CA-4DCD-A709-7FCD0C708B6F}" srcOrd="5" destOrd="0" presId="urn:microsoft.com/office/officeart/2005/8/layout/vList5"/>
    <dgm:cxn modelId="{4A85E005-3192-4790-8860-15DA2F647CD9}" type="presParOf" srcId="{3EF14141-7748-4012-9E98-16E64DCA2DED}" destId="{AA18B3F8-66A1-4DD4-BE0B-BEDDB20FE91B}" srcOrd="6" destOrd="0" presId="urn:microsoft.com/office/officeart/2005/8/layout/vList5"/>
    <dgm:cxn modelId="{3461B79A-A77B-40CE-B60D-1992DA9F6715}" type="presParOf" srcId="{AA18B3F8-66A1-4DD4-BE0B-BEDDB20FE91B}" destId="{F6CFC75E-FD09-4025-B4CF-41D920EC0F6F}" srcOrd="0" destOrd="0" presId="urn:microsoft.com/office/officeart/2005/8/layout/vList5"/>
    <dgm:cxn modelId="{C813912C-E743-43B3-B06A-BC3EF96D20D9}" type="presParOf" srcId="{AA18B3F8-66A1-4DD4-BE0B-BEDDB20FE91B}" destId="{5A92022F-9F1E-4486-958C-F438FE14ED8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355A25-CDB0-4881-A6CB-3EBE5537996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8FB5755-50E2-471F-8264-524DB9366C7D}">
      <dgm:prSet phldrT="[Text]"/>
      <dgm:spPr/>
      <dgm:t>
        <a:bodyPr/>
        <a:lstStyle/>
        <a:p>
          <a:r>
            <a:rPr lang="en-US" dirty="0"/>
            <a:t>CT*</a:t>
          </a:r>
        </a:p>
      </dgm:t>
    </dgm:pt>
    <dgm:pt modelId="{C80EAFD4-3EB3-4AB3-945D-44685D51DE9F}" type="parTrans" cxnId="{0988A23A-5556-43A1-9504-A9009DA45EB8}">
      <dgm:prSet/>
      <dgm:spPr/>
      <dgm:t>
        <a:bodyPr/>
        <a:lstStyle/>
        <a:p>
          <a:endParaRPr lang="en-US"/>
        </a:p>
      </dgm:t>
    </dgm:pt>
    <dgm:pt modelId="{7DC7AE50-839A-4A12-B810-C597727AD619}" type="sibTrans" cxnId="{0988A23A-5556-43A1-9504-A9009DA45EB8}">
      <dgm:prSet/>
      <dgm:spPr/>
      <dgm:t>
        <a:bodyPr/>
        <a:lstStyle/>
        <a:p>
          <a:endParaRPr lang="en-US"/>
        </a:p>
      </dgm:t>
    </dgm:pt>
    <dgm:pt modelId="{A70C7AED-C2B7-4A69-AFD4-9A95F6C39DC3}">
      <dgm:prSet phldrT="[Text]"/>
      <dgm:spPr/>
      <dgm:t>
        <a:bodyPr/>
        <a:lstStyle/>
        <a:p>
          <a:r>
            <a:rPr lang="en-US" dirty="0"/>
            <a:t>PET</a:t>
          </a:r>
        </a:p>
      </dgm:t>
    </dgm:pt>
    <dgm:pt modelId="{D8D7BD50-A84C-4D3C-8FAA-F9FDAFF1F352}" type="parTrans" cxnId="{7722BB50-587C-41D8-A13F-B60A8E4B35C7}">
      <dgm:prSet/>
      <dgm:spPr/>
      <dgm:t>
        <a:bodyPr/>
        <a:lstStyle/>
        <a:p>
          <a:endParaRPr lang="en-US"/>
        </a:p>
      </dgm:t>
    </dgm:pt>
    <dgm:pt modelId="{386DDE40-34FA-4DDD-8703-368AEA8F7EC0}" type="sibTrans" cxnId="{7722BB50-587C-41D8-A13F-B60A8E4B35C7}">
      <dgm:prSet/>
      <dgm:spPr/>
      <dgm:t>
        <a:bodyPr/>
        <a:lstStyle/>
        <a:p>
          <a:endParaRPr lang="en-US"/>
        </a:p>
      </dgm:t>
    </dgm:pt>
    <dgm:pt modelId="{BD6D0E44-C19F-4EE0-94FE-472DF5EB7394}">
      <dgm:prSet phldrT="[Text]"/>
      <dgm:spPr/>
      <dgm:t>
        <a:bodyPr/>
        <a:lstStyle/>
        <a:p>
          <a:r>
            <a:rPr lang="en-US" dirty="0"/>
            <a:t>MRI</a:t>
          </a:r>
        </a:p>
      </dgm:t>
    </dgm:pt>
    <dgm:pt modelId="{3E03ABC5-DE16-476D-A284-AE74423DF131}" type="parTrans" cxnId="{545182F3-6C0F-412E-83B9-F2EE9571839B}">
      <dgm:prSet/>
      <dgm:spPr/>
      <dgm:t>
        <a:bodyPr/>
        <a:lstStyle/>
        <a:p>
          <a:endParaRPr lang="en-US"/>
        </a:p>
      </dgm:t>
    </dgm:pt>
    <dgm:pt modelId="{8D09AEEE-A458-405F-85DC-ECBE6E9F1F05}" type="sibTrans" cxnId="{545182F3-6C0F-412E-83B9-F2EE9571839B}">
      <dgm:prSet/>
      <dgm:spPr/>
      <dgm:t>
        <a:bodyPr/>
        <a:lstStyle/>
        <a:p>
          <a:endParaRPr lang="en-US"/>
        </a:p>
      </dgm:t>
    </dgm:pt>
    <dgm:pt modelId="{0BB01289-DD93-48E4-9EFE-FF10BC46A1AF}">
      <dgm:prSet phldrT="[Text]"/>
      <dgm:spPr/>
      <dgm:t>
        <a:bodyPr/>
        <a:lstStyle/>
        <a:p>
          <a:r>
            <a:rPr lang="en-US" dirty="0"/>
            <a:t>PET/MRI</a:t>
          </a:r>
        </a:p>
      </dgm:t>
    </dgm:pt>
    <dgm:pt modelId="{2316B2F7-8E22-4ABF-9C05-EA3ADF43D44F}" type="parTrans" cxnId="{D71F9A88-66CB-4668-BC10-53FC346760ED}">
      <dgm:prSet/>
      <dgm:spPr/>
      <dgm:t>
        <a:bodyPr/>
        <a:lstStyle/>
        <a:p>
          <a:endParaRPr lang="en-US"/>
        </a:p>
      </dgm:t>
    </dgm:pt>
    <dgm:pt modelId="{B05391BA-EB22-4012-8428-15E8027FC0BA}" type="sibTrans" cxnId="{D71F9A88-66CB-4668-BC10-53FC346760ED}">
      <dgm:prSet/>
      <dgm:spPr/>
      <dgm:t>
        <a:bodyPr/>
        <a:lstStyle/>
        <a:p>
          <a:endParaRPr lang="en-US"/>
        </a:p>
      </dgm:t>
    </dgm:pt>
    <dgm:pt modelId="{4B33F74C-938D-48AB-9D3E-49EA730E6C2C}">
      <dgm:prSet phldrT="[Text]"/>
      <dgm:spPr/>
      <dgm:t>
        <a:bodyPr/>
        <a:lstStyle/>
        <a:p>
          <a:r>
            <a:rPr lang="en-US" dirty="0"/>
            <a:t>PET/CT</a:t>
          </a:r>
        </a:p>
      </dgm:t>
    </dgm:pt>
    <dgm:pt modelId="{27C55599-E1E1-4B7E-9210-CCB8EB487999}" type="parTrans" cxnId="{DA18019E-E80C-4D2B-ABA1-AE1D56C66A10}">
      <dgm:prSet/>
      <dgm:spPr/>
      <dgm:t>
        <a:bodyPr/>
        <a:lstStyle/>
        <a:p>
          <a:endParaRPr lang="en-US"/>
        </a:p>
      </dgm:t>
    </dgm:pt>
    <dgm:pt modelId="{F96EB170-68DF-4C6F-B295-FBC31EE0ECD4}" type="sibTrans" cxnId="{DA18019E-E80C-4D2B-ABA1-AE1D56C66A10}">
      <dgm:prSet/>
      <dgm:spPr/>
      <dgm:t>
        <a:bodyPr/>
        <a:lstStyle/>
        <a:p>
          <a:endParaRPr lang="en-US"/>
        </a:p>
      </dgm:t>
    </dgm:pt>
    <dgm:pt modelId="{01320DD9-539C-44B5-9162-066D60843792}" type="pres">
      <dgm:prSet presAssocID="{B9355A25-CDB0-4881-A6CB-3EBE5537996D}" presName="diagram" presStyleCnt="0">
        <dgm:presLayoutVars>
          <dgm:dir/>
          <dgm:resizeHandles val="exact"/>
        </dgm:presLayoutVars>
      </dgm:prSet>
      <dgm:spPr/>
    </dgm:pt>
    <dgm:pt modelId="{1250447E-9653-4622-B579-BC0724DB4BD2}" type="pres">
      <dgm:prSet presAssocID="{E8FB5755-50E2-471F-8264-524DB9366C7D}" presName="node" presStyleLbl="node1" presStyleIdx="0" presStyleCnt="5">
        <dgm:presLayoutVars>
          <dgm:bulletEnabled val="1"/>
        </dgm:presLayoutVars>
      </dgm:prSet>
      <dgm:spPr/>
    </dgm:pt>
    <dgm:pt modelId="{8D8556B9-06C8-4C37-A1A1-D3B11E07A1C9}" type="pres">
      <dgm:prSet presAssocID="{7DC7AE50-839A-4A12-B810-C597727AD619}" presName="sibTrans" presStyleCnt="0"/>
      <dgm:spPr/>
    </dgm:pt>
    <dgm:pt modelId="{7AE71F79-9024-48A6-93B9-BC8F0EAD89BC}" type="pres">
      <dgm:prSet presAssocID="{A70C7AED-C2B7-4A69-AFD4-9A95F6C39DC3}" presName="node" presStyleLbl="node1" presStyleIdx="1" presStyleCnt="5">
        <dgm:presLayoutVars>
          <dgm:bulletEnabled val="1"/>
        </dgm:presLayoutVars>
      </dgm:prSet>
      <dgm:spPr/>
    </dgm:pt>
    <dgm:pt modelId="{E001E764-C96A-4A2C-AAB7-17A0F4CA45B1}" type="pres">
      <dgm:prSet presAssocID="{386DDE40-34FA-4DDD-8703-368AEA8F7EC0}" presName="sibTrans" presStyleCnt="0"/>
      <dgm:spPr/>
    </dgm:pt>
    <dgm:pt modelId="{143333C4-D9E8-4878-AEAC-68F0FD912D9C}" type="pres">
      <dgm:prSet presAssocID="{BD6D0E44-C19F-4EE0-94FE-472DF5EB7394}" presName="node" presStyleLbl="node1" presStyleIdx="2" presStyleCnt="5">
        <dgm:presLayoutVars>
          <dgm:bulletEnabled val="1"/>
        </dgm:presLayoutVars>
      </dgm:prSet>
      <dgm:spPr/>
    </dgm:pt>
    <dgm:pt modelId="{A0505CA1-A70D-4709-AD6F-1CC833E247F1}" type="pres">
      <dgm:prSet presAssocID="{8D09AEEE-A458-405F-85DC-ECBE6E9F1F05}" presName="sibTrans" presStyleCnt="0"/>
      <dgm:spPr/>
    </dgm:pt>
    <dgm:pt modelId="{D2E575BD-4567-412A-A242-5D72D7654F1F}" type="pres">
      <dgm:prSet presAssocID="{0BB01289-DD93-48E4-9EFE-FF10BC46A1AF}" presName="node" presStyleLbl="node1" presStyleIdx="3" presStyleCnt="5">
        <dgm:presLayoutVars>
          <dgm:bulletEnabled val="1"/>
        </dgm:presLayoutVars>
      </dgm:prSet>
      <dgm:spPr/>
    </dgm:pt>
    <dgm:pt modelId="{D958F902-A7A6-4F26-ACAD-EE29022B44A4}" type="pres">
      <dgm:prSet presAssocID="{B05391BA-EB22-4012-8428-15E8027FC0BA}" presName="sibTrans" presStyleCnt="0"/>
      <dgm:spPr/>
    </dgm:pt>
    <dgm:pt modelId="{7E3C3BB4-1EAF-4E3B-AD7A-CADB03265209}" type="pres">
      <dgm:prSet presAssocID="{4B33F74C-938D-48AB-9D3E-49EA730E6C2C}" presName="node" presStyleLbl="node1" presStyleIdx="4" presStyleCnt="5">
        <dgm:presLayoutVars>
          <dgm:bulletEnabled val="1"/>
        </dgm:presLayoutVars>
      </dgm:prSet>
      <dgm:spPr/>
    </dgm:pt>
  </dgm:ptLst>
  <dgm:cxnLst>
    <dgm:cxn modelId="{0988A23A-5556-43A1-9504-A9009DA45EB8}" srcId="{B9355A25-CDB0-4881-A6CB-3EBE5537996D}" destId="{E8FB5755-50E2-471F-8264-524DB9366C7D}" srcOrd="0" destOrd="0" parTransId="{C80EAFD4-3EB3-4AB3-945D-44685D51DE9F}" sibTransId="{7DC7AE50-839A-4A12-B810-C597727AD619}"/>
    <dgm:cxn modelId="{F3179860-B870-4D28-82F3-D9D25DD817E3}" type="presOf" srcId="{A70C7AED-C2B7-4A69-AFD4-9A95F6C39DC3}" destId="{7AE71F79-9024-48A6-93B9-BC8F0EAD89BC}" srcOrd="0" destOrd="0" presId="urn:microsoft.com/office/officeart/2005/8/layout/default"/>
    <dgm:cxn modelId="{70C4306F-DDB0-4F9B-AD21-261672EA97B8}" type="presOf" srcId="{BD6D0E44-C19F-4EE0-94FE-472DF5EB7394}" destId="{143333C4-D9E8-4878-AEAC-68F0FD912D9C}" srcOrd="0" destOrd="0" presId="urn:microsoft.com/office/officeart/2005/8/layout/default"/>
    <dgm:cxn modelId="{7722BB50-587C-41D8-A13F-B60A8E4B35C7}" srcId="{B9355A25-CDB0-4881-A6CB-3EBE5537996D}" destId="{A70C7AED-C2B7-4A69-AFD4-9A95F6C39DC3}" srcOrd="1" destOrd="0" parTransId="{D8D7BD50-A84C-4D3C-8FAA-F9FDAFF1F352}" sibTransId="{386DDE40-34FA-4DDD-8703-368AEA8F7EC0}"/>
    <dgm:cxn modelId="{ACEF7659-AF6F-4EFB-89D3-A29A29976868}" type="presOf" srcId="{0BB01289-DD93-48E4-9EFE-FF10BC46A1AF}" destId="{D2E575BD-4567-412A-A242-5D72D7654F1F}" srcOrd="0" destOrd="0" presId="urn:microsoft.com/office/officeart/2005/8/layout/default"/>
    <dgm:cxn modelId="{D71F9A88-66CB-4668-BC10-53FC346760ED}" srcId="{B9355A25-CDB0-4881-A6CB-3EBE5537996D}" destId="{0BB01289-DD93-48E4-9EFE-FF10BC46A1AF}" srcOrd="3" destOrd="0" parTransId="{2316B2F7-8E22-4ABF-9C05-EA3ADF43D44F}" sibTransId="{B05391BA-EB22-4012-8428-15E8027FC0BA}"/>
    <dgm:cxn modelId="{7185CB8D-AF0F-4F6A-AB2C-F31133B45D13}" type="presOf" srcId="{B9355A25-CDB0-4881-A6CB-3EBE5537996D}" destId="{01320DD9-539C-44B5-9162-066D60843792}" srcOrd="0" destOrd="0" presId="urn:microsoft.com/office/officeart/2005/8/layout/default"/>
    <dgm:cxn modelId="{DA18019E-E80C-4D2B-ABA1-AE1D56C66A10}" srcId="{B9355A25-CDB0-4881-A6CB-3EBE5537996D}" destId="{4B33F74C-938D-48AB-9D3E-49EA730E6C2C}" srcOrd="4" destOrd="0" parTransId="{27C55599-E1E1-4B7E-9210-CCB8EB487999}" sibTransId="{F96EB170-68DF-4C6F-B295-FBC31EE0ECD4}"/>
    <dgm:cxn modelId="{545182F3-6C0F-412E-83B9-F2EE9571839B}" srcId="{B9355A25-CDB0-4881-A6CB-3EBE5537996D}" destId="{BD6D0E44-C19F-4EE0-94FE-472DF5EB7394}" srcOrd="2" destOrd="0" parTransId="{3E03ABC5-DE16-476D-A284-AE74423DF131}" sibTransId="{8D09AEEE-A458-405F-85DC-ECBE6E9F1F05}"/>
    <dgm:cxn modelId="{3733ACFD-BDE1-4E30-B66B-B54F2AC2AF24}" type="presOf" srcId="{E8FB5755-50E2-471F-8264-524DB9366C7D}" destId="{1250447E-9653-4622-B579-BC0724DB4BD2}" srcOrd="0" destOrd="0" presId="urn:microsoft.com/office/officeart/2005/8/layout/default"/>
    <dgm:cxn modelId="{316FB5FD-8B80-49D4-9393-2E4282046A30}" type="presOf" srcId="{4B33F74C-938D-48AB-9D3E-49EA730E6C2C}" destId="{7E3C3BB4-1EAF-4E3B-AD7A-CADB03265209}" srcOrd="0" destOrd="0" presId="urn:microsoft.com/office/officeart/2005/8/layout/default"/>
    <dgm:cxn modelId="{23E84F42-5A14-4947-A02F-811DB84D983E}" type="presParOf" srcId="{01320DD9-539C-44B5-9162-066D60843792}" destId="{1250447E-9653-4622-B579-BC0724DB4BD2}" srcOrd="0" destOrd="0" presId="urn:microsoft.com/office/officeart/2005/8/layout/default"/>
    <dgm:cxn modelId="{E1487928-00D9-4638-B7D2-F132E21DE714}" type="presParOf" srcId="{01320DD9-539C-44B5-9162-066D60843792}" destId="{8D8556B9-06C8-4C37-A1A1-D3B11E07A1C9}" srcOrd="1" destOrd="0" presId="urn:microsoft.com/office/officeart/2005/8/layout/default"/>
    <dgm:cxn modelId="{CF69A3F7-9BC4-4842-9F37-820E44E8FE02}" type="presParOf" srcId="{01320DD9-539C-44B5-9162-066D60843792}" destId="{7AE71F79-9024-48A6-93B9-BC8F0EAD89BC}" srcOrd="2" destOrd="0" presId="urn:microsoft.com/office/officeart/2005/8/layout/default"/>
    <dgm:cxn modelId="{4C913150-8A12-4ACF-A537-0A95B398C197}" type="presParOf" srcId="{01320DD9-539C-44B5-9162-066D60843792}" destId="{E001E764-C96A-4A2C-AAB7-17A0F4CA45B1}" srcOrd="3" destOrd="0" presId="urn:microsoft.com/office/officeart/2005/8/layout/default"/>
    <dgm:cxn modelId="{620B6F64-E857-45E1-B138-FE5BB8043B1B}" type="presParOf" srcId="{01320DD9-539C-44B5-9162-066D60843792}" destId="{143333C4-D9E8-4878-AEAC-68F0FD912D9C}" srcOrd="4" destOrd="0" presId="urn:microsoft.com/office/officeart/2005/8/layout/default"/>
    <dgm:cxn modelId="{924BBD67-8B25-4EEB-8FC8-A4E094F11840}" type="presParOf" srcId="{01320DD9-539C-44B5-9162-066D60843792}" destId="{A0505CA1-A70D-4709-AD6F-1CC833E247F1}" srcOrd="5" destOrd="0" presId="urn:microsoft.com/office/officeart/2005/8/layout/default"/>
    <dgm:cxn modelId="{953817E7-47A0-4441-9B43-FF41F4536D69}" type="presParOf" srcId="{01320DD9-539C-44B5-9162-066D60843792}" destId="{D2E575BD-4567-412A-A242-5D72D7654F1F}" srcOrd="6" destOrd="0" presId="urn:microsoft.com/office/officeart/2005/8/layout/default"/>
    <dgm:cxn modelId="{812A41B9-A8CC-4890-906F-FB8D87F244C0}" type="presParOf" srcId="{01320DD9-539C-44B5-9162-066D60843792}" destId="{D958F902-A7A6-4F26-ACAD-EE29022B44A4}" srcOrd="7" destOrd="0" presId="urn:microsoft.com/office/officeart/2005/8/layout/default"/>
    <dgm:cxn modelId="{51BCA7EB-D0F7-4739-ADB1-76AED9BEE1AC}" type="presParOf" srcId="{01320DD9-539C-44B5-9162-066D60843792}" destId="{7E3C3BB4-1EAF-4E3B-AD7A-CADB0326520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255C-9699-42FA-B149-BF7113CAE4BB}">
      <dsp:nvSpPr>
        <dsp:cNvPr id="0" name=""/>
        <dsp:cNvSpPr/>
      </dsp:nvSpPr>
      <dsp:spPr>
        <a:xfrm rot="5400000">
          <a:off x="6321157" y="-2568530"/>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definition</a:t>
          </a:r>
        </a:p>
        <a:p>
          <a:pPr marL="171450" lvl="1" indent="-171450" algn="l" defTabSz="800100">
            <a:lnSpc>
              <a:spcPct val="90000"/>
            </a:lnSpc>
            <a:spcBef>
              <a:spcPct val="0"/>
            </a:spcBef>
            <a:spcAft>
              <a:spcPct val="15000"/>
            </a:spcAft>
            <a:buChar char="•"/>
          </a:pPr>
          <a:r>
            <a:rPr lang="en-US" sz="1800" kern="1200" dirty="0"/>
            <a:t>Brown adipose tissue derived exosomes (ACADVL)</a:t>
          </a:r>
        </a:p>
        <a:p>
          <a:pPr marL="171450" lvl="1" indent="-171450" algn="l" defTabSz="800100">
            <a:lnSpc>
              <a:spcPct val="90000"/>
            </a:lnSpc>
            <a:spcBef>
              <a:spcPct val="0"/>
            </a:spcBef>
            <a:spcAft>
              <a:spcPct val="15000"/>
            </a:spcAft>
            <a:buChar char="•"/>
          </a:pPr>
          <a:r>
            <a:rPr lang="en-US" sz="1800" kern="1200" dirty="0"/>
            <a:t>Exosome derived miRNA</a:t>
          </a:r>
        </a:p>
      </dsp:txBody>
      <dsp:txXfrm rot="-5400000">
        <a:off x="3621024" y="182230"/>
        <a:ext cx="6386749" cy="935854"/>
      </dsp:txXfrm>
    </dsp:sp>
    <dsp:sp modelId="{979036D5-7190-413F-A104-037C450B9B6F}">
      <dsp:nvSpPr>
        <dsp:cNvPr id="0" name=""/>
        <dsp:cNvSpPr/>
      </dsp:nvSpPr>
      <dsp:spPr>
        <a:xfrm>
          <a:off x="0" y="1964"/>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Microparticles and exosomes</a:t>
          </a:r>
        </a:p>
      </dsp:txBody>
      <dsp:txXfrm>
        <a:off x="63284" y="65248"/>
        <a:ext cx="3494456" cy="1169817"/>
      </dsp:txXfrm>
    </dsp:sp>
    <dsp:sp modelId="{A7D36B0A-5D3A-4D62-BF31-B4046A1B0B57}">
      <dsp:nvSpPr>
        <dsp:cNvPr id="0" name=""/>
        <dsp:cNvSpPr/>
      </dsp:nvSpPr>
      <dsp:spPr>
        <a:xfrm rot="5400000">
          <a:off x="6321157" y="-1207325"/>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High sensitive C-reactive protein</a:t>
          </a:r>
        </a:p>
        <a:p>
          <a:pPr marL="171450" lvl="1" indent="-171450" algn="l" defTabSz="800100">
            <a:lnSpc>
              <a:spcPct val="90000"/>
            </a:lnSpc>
            <a:spcBef>
              <a:spcPct val="0"/>
            </a:spcBef>
            <a:spcAft>
              <a:spcPct val="15000"/>
            </a:spcAft>
            <a:buChar char="•"/>
          </a:pPr>
          <a:r>
            <a:rPr lang="en-US" sz="1800" kern="1200" dirty="0"/>
            <a:t>IL-6 -&gt; IL-1</a:t>
          </a:r>
        </a:p>
        <a:p>
          <a:pPr marL="171450" lvl="1" indent="-171450" algn="l" defTabSz="800100">
            <a:lnSpc>
              <a:spcPct val="90000"/>
            </a:lnSpc>
            <a:spcBef>
              <a:spcPct val="0"/>
            </a:spcBef>
            <a:spcAft>
              <a:spcPct val="15000"/>
            </a:spcAft>
            <a:buChar char="•"/>
          </a:pPr>
          <a:r>
            <a:rPr lang="en-US" sz="1800" kern="1200" dirty="0"/>
            <a:t>Receptor on activated cells</a:t>
          </a:r>
        </a:p>
      </dsp:txBody>
      <dsp:txXfrm rot="-5400000">
        <a:off x="3621024" y="1543435"/>
        <a:ext cx="6386749" cy="935854"/>
      </dsp:txXfrm>
    </dsp:sp>
    <dsp:sp modelId="{35682809-A616-47FF-B86B-B92B90A9074F}">
      <dsp:nvSpPr>
        <dsp:cNvPr id="0" name=""/>
        <dsp:cNvSpPr/>
      </dsp:nvSpPr>
      <dsp:spPr>
        <a:xfrm>
          <a:off x="0" y="1363169"/>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CRP</a:t>
          </a:r>
        </a:p>
      </dsp:txBody>
      <dsp:txXfrm>
        <a:off x="63284" y="1426453"/>
        <a:ext cx="3494456" cy="1169817"/>
      </dsp:txXfrm>
    </dsp:sp>
    <dsp:sp modelId="{F4296D13-C254-423F-869F-18E6AC185089}">
      <dsp:nvSpPr>
        <dsp:cNvPr id="0" name=""/>
        <dsp:cNvSpPr/>
      </dsp:nvSpPr>
      <dsp:spPr>
        <a:xfrm rot="5400000">
          <a:off x="6321157" y="153879"/>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Caspase</a:t>
          </a:r>
        </a:p>
        <a:p>
          <a:pPr marL="171450" lvl="1" indent="-171450" algn="l" defTabSz="800100">
            <a:lnSpc>
              <a:spcPct val="90000"/>
            </a:lnSpc>
            <a:spcBef>
              <a:spcPct val="0"/>
            </a:spcBef>
            <a:spcAft>
              <a:spcPct val="15000"/>
            </a:spcAft>
            <a:buChar char="•"/>
          </a:pPr>
          <a:r>
            <a:rPr lang="en-US" sz="1800" kern="1200" dirty="0"/>
            <a:t>NF-kB</a:t>
          </a:r>
        </a:p>
        <a:p>
          <a:pPr marL="171450" lvl="1" indent="-171450" algn="l" defTabSz="800100">
            <a:lnSpc>
              <a:spcPct val="90000"/>
            </a:lnSpc>
            <a:spcBef>
              <a:spcPct val="0"/>
            </a:spcBef>
            <a:spcAft>
              <a:spcPct val="15000"/>
            </a:spcAft>
            <a:buChar char="•"/>
          </a:pPr>
          <a:r>
            <a:rPr lang="en-US" sz="1800" kern="1200" dirty="0"/>
            <a:t>IL-1B and IL-6*</a:t>
          </a:r>
        </a:p>
      </dsp:txBody>
      <dsp:txXfrm rot="-5400000">
        <a:off x="3621024" y="2904640"/>
        <a:ext cx="6386749" cy="935854"/>
      </dsp:txXfrm>
    </dsp:sp>
    <dsp:sp modelId="{EA3EC0E4-2D50-464B-A612-A63C186D242A}">
      <dsp:nvSpPr>
        <dsp:cNvPr id="0" name=""/>
        <dsp:cNvSpPr/>
      </dsp:nvSpPr>
      <dsp:spPr>
        <a:xfrm>
          <a:off x="0" y="2724374"/>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NLRP3 inflammasome</a:t>
          </a:r>
        </a:p>
      </dsp:txBody>
      <dsp:txXfrm>
        <a:off x="63284" y="2787658"/>
        <a:ext cx="3494456" cy="1169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255C-9699-42FA-B149-BF7113CAE4BB}">
      <dsp:nvSpPr>
        <dsp:cNvPr id="0" name=""/>
        <dsp:cNvSpPr/>
      </dsp:nvSpPr>
      <dsp:spPr>
        <a:xfrm rot="5400000">
          <a:off x="6321157" y="-2568530"/>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CD8</a:t>
          </a:r>
        </a:p>
        <a:p>
          <a:pPr marL="171450" lvl="1" indent="-171450" algn="l" defTabSz="800100">
            <a:lnSpc>
              <a:spcPct val="90000"/>
            </a:lnSpc>
            <a:spcBef>
              <a:spcPct val="0"/>
            </a:spcBef>
            <a:spcAft>
              <a:spcPct val="15000"/>
            </a:spcAft>
            <a:buChar char="•"/>
          </a:pPr>
          <a:r>
            <a:rPr lang="en-US" sz="1800" kern="1200" dirty="0"/>
            <a:t>CD4</a:t>
          </a:r>
        </a:p>
        <a:p>
          <a:pPr marL="171450" lvl="1" indent="-171450" algn="l" defTabSz="800100">
            <a:lnSpc>
              <a:spcPct val="90000"/>
            </a:lnSpc>
            <a:spcBef>
              <a:spcPct val="0"/>
            </a:spcBef>
            <a:spcAft>
              <a:spcPct val="15000"/>
            </a:spcAft>
            <a:buChar char="•"/>
          </a:pPr>
          <a:r>
            <a:rPr lang="en-US" sz="1800" kern="1200" dirty="0"/>
            <a:t>Natural killer cell</a:t>
          </a:r>
        </a:p>
      </dsp:txBody>
      <dsp:txXfrm rot="-5400000">
        <a:off x="3621024" y="182230"/>
        <a:ext cx="6386749" cy="935854"/>
      </dsp:txXfrm>
    </dsp:sp>
    <dsp:sp modelId="{979036D5-7190-413F-A104-037C450B9B6F}">
      <dsp:nvSpPr>
        <dsp:cNvPr id="0" name=""/>
        <dsp:cNvSpPr/>
      </dsp:nvSpPr>
      <dsp:spPr>
        <a:xfrm>
          <a:off x="0" y="1964"/>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T-cell</a:t>
          </a:r>
        </a:p>
      </dsp:txBody>
      <dsp:txXfrm>
        <a:off x="63284" y="65248"/>
        <a:ext cx="3494456" cy="1169817"/>
      </dsp:txXfrm>
    </dsp:sp>
    <dsp:sp modelId="{A7D36B0A-5D3A-4D62-BF31-B4046A1B0B57}">
      <dsp:nvSpPr>
        <dsp:cNvPr id="0" name=""/>
        <dsp:cNvSpPr/>
      </dsp:nvSpPr>
      <dsp:spPr>
        <a:xfrm rot="5400000">
          <a:off x="6321157" y="-1207325"/>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Invariant NKT</a:t>
          </a:r>
        </a:p>
        <a:p>
          <a:pPr marL="171450" lvl="1" indent="-171450" algn="l" defTabSz="800100">
            <a:lnSpc>
              <a:spcPct val="90000"/>
            </a:lnSpc>
            <a:spcBef>
              <a:spcPct val="0"/>
            </a:spcBef>
            <a:spcAft>
              <a:spcPct val="15000"/>
            </a:spcAft>
            <a:buChar char="•"/>
          </a:pPr>
          <a:r>
            <a:rPr lang="en-US" sz="1800" kern="1200" dirty="0"/>
            <a:t>Type II NKT</a:t>
          </a:r>
        </a:p>
      </dsp:txBody>
      <dsp:txXfrm rot="-5400000">
        <a:off x="3621024" y="1543435"/>
        <a:ext cx="6386749" cy="935854"/>
      </dsp:txXfrm>
    </dsp:sp>
    <dsp:sp modelId="{35682809-A616-47FF-B86B-B92B90A9074F}">
      <dsp:nvSpPr>
        <dsp:cNvPr id="0" name=""/>
        <dsp:cNvSpPr/>
      </dsp:nvSpPr>
      <dsp:spPr>
        <a:xfrm>
          <a:off x="0" y="1363169"/>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NK-cell</a:t>
          </a:r>
        </a:p>
      </dsp:txBody>
      <dsp:txXfrm>
        <a:off x="63284" y="1426453"/>
        <a:ext cx="3494456" cy="1169817"/>
      </dsp:txXfrm>
    </dsp:sp>
    <dsp:sp modelId="{F4296D13-C254-423F-869F-18E6AC185089}">
      <dsp:nvSpPr>
        <dsp:cNvPr id="0" name=""/>
        <dsp:cNvSpPr/>
      </dsp:nvSpPr>
      <dsp:spPr>
        <a:xfrm rot="5400000">
          <a:off x="6321157" y="153879"/>
          <a:ext cx="103710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M1 (pro-inflammatory) </a:t>
          </a:r>
        </a:p>
        <a:p>
          <a:pPr marL="171450" lvl="1" indent="-171450" algn="l" defTabSz="800100">
            <a:lnSpc>
              <a:spcPct val="90000"/>
            </a:lnSpc>
            <a:spcBef>
              <a:spcPct val="0"/>
            </a:spcBef>
            <a:spcAft>
              <a:spcPct val="15000"/>
            </a:spcAft>
            <a:buChar char="•"/>
          </a:pPr>
          <a:r>
            <a:rPr lang="en-US" sz="1800" kern="1200" dirty="0"/>
            <a:t>M2 (anti-inflammatory)</a:t>
          </a:r>
        </a:p>
      </dsp:txBody>
      <dsp:txXfrm rot="-5400000">
        <a:off x="3621024" y="2904640"/>
        <a:ext cx="6386749" cy="935854"/>
      </dsp:txXfrm>
    </dsp:sp>
    <dsp:sp modelId="{EA3EC0E4-2D50-464B-A612-A63C186D242A}">
      <dsp:nvSpPr>
        <dsp:cNvPr id="0" name=""/>
        <dsp:cNvSpPr/>
      </dsp:nvSpPr>
      <dsp:spPr>
        <a:xfrm>
          <a:off x="0" y="2724374"/>
          <a:ext cx="3621024" cy="12963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macrophages</a:t>
          </a:r>
        </a:p>
      </dsp:txBody>
      <dsp:txXfrm>
        <a:off x="63284" y="2787658"/>
        <a:ext cx="3494456" cy="1169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255C-9699-42FA-B149-BF7113CAE4BB}">
      <dsp:nvSpPr>
        <dsp:cNvPr id="0" name=""/>
        <dsp:cNvSpPr/>
      </dsp:nvSpPr>
      <dsp:spPr>
        <a:xfrm rot="5400000">
          <a:off x="6452367" y="-2732494"/>
          <a:ext cx="77468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HMGB1 (high mobility  group box-1): a nuclear protein</a:t>
          </a:r>
        </a:p>
        <a:p>
          <a:pPr marL="114300" lvl="1" indent="-114300" algn="l" defTabSz="577850">
            <a:lnSpc>
              <a:spcPct val="90000"/>
            </a:lnSpc>
            <a:spcBef>
              <a:spcPct val="0"/>
            </a:spcBef>
            <a:spcAft>
              <a:spcPct val="15000"/>
            </a:spcAft>
            <a:buChar char="•"/>
          </a:pPr>
          <a:r>
            <a:rPr lang="en-US" sz="1300" kern="1200" dirty="0"/>
            <a:t>FK-18 (full-length caspase 18)</a:t>
          </a:r>
        </a:p>
      </dsp:txBody>
      <dsp:txXfrm rot="-5400000">
        <a:off x="3621024" y="136666"/>
        <a:ext cx="6399559" cy="699054"/>
      </dsp:txXfrm>
    </dsp:sp>
    <dsp:sp modelId="{979036D5-7190-413F-A104-037C450B9B6F}">
      <dsp:nvSpPr>
        <dsp:cNvPr id="0" name=""/>
        <dsp:cNvSpPr/>
      </dsp:nvSpPr>
      <dsp:spPr>
        <a:xfrm>
          <a:off x="0" y="2013"/>
          <a:ext cx="3621024" cy="9683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necrosis</a:t>
          </a:r>
        </a:p>
      </dsp:txBody>
      <dsp:txXfrm>
        <a:off x="47271" y="49284"/>
        <a:ext cx="3526482" cy="873819"/>
      </dsp:txXfrm>
    </dsp:sp>
    <dsp:sp modelId="{A7D36B0A-5D3A-4D62-BF31-B4046A1B0B57}">
      <dsp:nvSpPr>
        <dsp:cNvPr id="0" name=""/>
        <dsp:cNvSpPr/>
      </dsp:nvSpPr>
      <dsp:spPr>
        <a:xfrm rot="5400000">
          <a:off x="6452367" y="-1715715"/>
          <a:ext cx="77468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Cleaved caspase-3 , 18, 8(binds to P-69)</a:t>
          </a:r>
        </a:p>
        <a:p>
          <a:pPr marL="114300" lvl="1" indent="-114300" algn="l" defTabSz="577850">
            <a:lnSpc>
              <a:spcPct val="90000"/>
            </a:lnSpc>
            <a:spcBef>
              <a:spcPct val="0"/>
            </a:spcBef>
            <a:spcAft>
              <a:spcPct val="15000"/>
            </a:spcAft>
            <a:buChar char="•"/>
          </a:pPr>
          <a:r>
            <a:rPr lang="en-US" sz="1300" kern="1200" dirty="0"/>
            <a:t>PS (phosphatidylserine): annexin V</a:t>
          </a:r>
        </a:p>
        <a:p>
          <a:pPr marL="114300" lvl="1" indent="-114300" algn="l" defTabSz="577850">
            <a:lnSpc>
              <a:spcPct val="90000"/>
            </a:lnSpc>
            <a:spcBef>
              <a:spcPct val="0"/>
            </a:spcBef>
            <a:spcAft>
              <a:spcPct val="15000"/>
            </a:spcAft>
            <a:buChar char="•"/>
          </a:pPr>
          <a:r>
            <a:rPr lang="en-US" sz="1300" kern="1200" dirty="0"/>
            <a:t>DNA fragmentation</a:t>
          </a:r>
        </a:p>
      </dsp:txBody>
      <dsp:txXfrm rot="-5400000">
        <a:off x="3621024" y="1153445"/>
        <a:ext cx="6399559" cy="699054"/>
      </dsp:txXfrm>
    </dsp:sp>
    <dsp:sp modelId="{35682809-A616-47FF-B86B-B92B90A9074F}">
      <dsp:nvSpPr>
        <dsp:cNvPr id="0" name=""/>
        <dsp:cNvSpPr/>
      </dsp:nvSpPr>
      <dsp:spPr>
        <a:xfrm>
          <a:off x="0" y="1018792"/>
          <a:ext cx="3621024" cy="9683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apoptosis</a:t>
          </a:r>
        </a:p>
      </dsp:txBody>
      <dsp:txXfrm>
        <a:off x="47271" y="1066063"/>
        <a:ext cx="3526482" cy="873819"/>
      </dsp:txXfrm>
    </dsp:sp>
    <dsp:sp modelId="{F4296D13-C254-423F-869F-18E6AC185089}">
      <dsp:nvSpPr>
        <dsp:cNvPr id="0" name=""/>
        <dsp:cNvSpPr/>
      </dsp:nvSpPr>
      <dsp:spPr>
        <a:xfrm rot="5400000">
          <a:off x="6452367" y="-698935"/>
          <a:ext cx="77468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Beclin-1</a:t>
          </a:r>
        </a:p>
        <a:p>
          <a:pPr marL="114300" lvl="1" indent="-114300" algn="l" defTabSz="577850">
            <a:lnSpc>
              <a:spcPct val="90000"/>
            </a:lnSpc>
            <a:spcBef>
              <a:spcPct val="0"/>
            </a:spcBef>
            <a:spcAft>
              <a:spcPct val="15000"/>
            </a:spcAft>
            <a:buChar char="•"/>
          </a:pPr>
          <a:r>
            <a:rPr lang="en-US" sz="1300" kern="1200" dirty="0"/>
            <a:t>LC-3 (binds to p-69)</a:t>
          </a:r>
        </a:p>
      </dsp:txBody>
      <dsp:txXfrm rot="-5400000">
        <a:off x="3621024" y="2170225"/>
        <a:ext cx="6399559" cy="699054"/>
      </dsp:txXfrm>
    </dsp:sp>
    <dsp:sp modelId="{EA3EC0E4-2D50-464B-A612-A63C186D242A}">
      <dsp:nvSpPr>
        <dsp:cNvPr id="0" name=""/>
        <dsp:cNvSpPr/>
      </dsp:nvSpPr>
      <dsp:spPr>
        <a:xfrm>
          <a:off x="0" y="2035571"/>
          <a:ext cx="3621024" cy="9683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autophagy</a:t>
          </a:r>
        </a:p>
      </dsp:txBody>
      <dsp:txXfrm>
        <a:off x="47271" y="2082842"/>
        <a:ext cx="3526482" cy="873819"/>
      </dsp:txXfrm>
    </dsp:sp>
    <dsp:sp modelId="{5A92022F-9F1E-4486-958C-F438FE14ED8F}">
      <dsp:nvSpPr>
        <dsp:cNvPr id="0" name=""/>
        <dsp:cNvSpPr/>
      </dsp:nvSpPr>
      <dsp:spPr>
        <a:xfrm rot="5400000">
          <a:off x="6452367" y="317843"/>
          <a:ext cx="774688"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Transferrin receptor</a:t>
          </a:r>
        </a:p>
        <a:p>
          <a:pPr marL="114300" lvl="1" indent="-114300" algn="l" defTabSz="577850">
            <a:lnSpc>
              <a:spcPct val="90000"/>
            </a:lnSpc>
            <a:spcBef>
              <a:spcPct val="0"/>
            </a:spcBef>
            <a:spcAft>
              <a:spcPct val="15000"/>
            </a:spcAft>
            <a:buChar char="•"/>
          </a:pPr>
          <a:r>
            <a:rPr lang="en-US" sz="1300" kern="1200" dirty="0"/>
            <a:t>PTGS2 mRNA</a:t>
          </a:r>
        </a:p>
        <a:p>
          <a:pPr marL="114300" lvl="1" indent="-114300" algn="l" defTabSz="577850">
            <a:lnSpc>
              <a:spcPct val="90000"/>
            </a:lnSpc>
            <a:spcBef>
              <a:spcPct val="0"/>
            </a:spcBef>
            <a:spcAft>
              <a:spcPct val="15000"/>
            </a:spcAft>
            <a:buChar char="•"/>
          </a:pPr>
          <a:r>
            <a:rPr lang="en-US" sz="1300" kern="1200" dirty="0"/>
            <a:t>MDA,4-HNE</a:t>
          </a:r>
        </a:p>
      </dsp:txBody>
      <dsp:txXfrm rot="-5400000">
        <a:off x="3621024" y="3187004"/>
        <a:ext cx="6399559" cy="699054"/>
      </dsp:txXfrm>
    </dsp:sp>
    <dsp:sp modelId="{F6CFC75E-FD09-4025-B4CF-41D920EC0F6F}">
      <dsp:nvSpPr>
        <dsp:cNvPr id="0" name=""/>
        <dsp:cNvSpPr/>
      </dsp:nvSpPr>
      <dsp:spPr>
        <a:xfrm>
          <a:off x="0" y="3052350"/>
          <a:ext cx="3621024" cy="9683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4900" kern="1200" dirty="0"/>
            <a:t>Ferroptosis</a:t>
          </a:r>
        </a:p>
      </dsp:txBody>
      <dsp:txXfrm>
        <a:off x="47271" y="3099621"/>
        <a:ext cx="3526482" cy="873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0447E-9653-4622-B579-BC0724DB4BD2}">
      <dsp:nvSpPr>
        <dsp:cNvPr id="0" name=""/>
        <dsp:cNvSpPr/>
      </dsp:nvSpPr>
      <dsp:spPr>
        <a:xfrm>
          <a:off x="78581"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CT*</a:t>
          </a:r>
        </a:p>
      </dsp:txBody>
      <dsp:txXfrm>
        <a:off x="78581" y="173"/>
        <a:ext cx="3094136" cy="1856482"/>
      </dsp:txXfrm>
    </dsp:sp>
    <dsp:sp modelId="{7AE71F79-9024-48A6-93B9-BC8F0EAD89BC}">
      <dsp:nvSpPr>
        <dsp:cNvPr id="0" name=""/>
        <dsp:cNvSpPr/>
      </dsp:nvSpPr>
      <dsp:spPr>
        <a:xfrm>
          <a:off x="3482131"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PET</a:t>
          </a:r>
        </a:p>
      </dsp:txBody>
      <dsp:txXfrm>
        <a:off x="3482131" y="173"/>
        <a:ext cx="3094136" cy="1856482"/>
      </dsp:txXfrm>
    </dsp:sp>
    <dsp:sp modelId="{143333C4-D9E8-4878-AEAC-68F0FD912D9C}">
      <dsp:nvSpPr>
        <dsp:cNvPr id="0" name=""/>
        <dsp:cNvSpPr/>
      </dsp:nvSpPr>
      <dsp:spPr>
        <a:xfrm>
          <a:off x="6885682"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MRI</a:t>
          </a:r>
        </a:p>
      </dsp:txBody>
      <dsp:txXfrm>
        <a:off x="6885682" y="173"/>
        <a:ext cx="3094136" cy="1856482"/>
      </dsp:txXfrm>
    </dsp:sp>
    <dsp:sp modelId="{D2E575BD-4567-412A-A242-5D72D7654F1F}">
      <dsp:nvSpPr>
        <dsp:cNvPr id="0" name=""/>
        <dsp:cNvSpPr/>
      </dsp:nvSpPr>
      <dsp:spPr>
        <a:xfrm>
          <a:off x="1780356" y="2166069"/>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PET/MRI</a:t>
          </a:r>
        </a:p>
      </dsp:txBody>
      <dsp:txXfrm>
        <a:off x="1780356" y="2166069"/>
        <a:ext cx="3094136" cy="1856482"/>
      </dsp:txXfrm>
    </dsp:sp>
    <dsp:sp modelId="{7E3C3BB4-1EAF-4E3B-AD7A-CADB03265209}">
      <dsp:nvSpPr>
        <dsp:cNvPr id="0" name=""/>
        <dsp:cNvSpPr/>
      </dsp:nvSpPr>
      <dsp:spPr>
        <a:xfrm>
          <a:off x="5183906" y="2166069"/>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PET/CT</a:t>
          </a:r>
        </a:p>
      </dsp:txBody>
      <dsp:txXfrm>
        <a:off x="5183906" y="2166069"/>
        <a:ext cx="3094136" cy="185648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CFAA4-44B3-45D4-AE2C-D770AE6274A3}"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1F56D-0AC0-4A0F-B53A-04A159F1D493}" type="slidenum">
              <a:rPr lang="en-US" smtClean="0"/>
              <a:t>‹#›</a:t>
            </a:fld>
            <a:endParaRPr lang="en-US"/>
          </a:p>
        </p:txBody>
      </p:sp>
    </p:spTree>
    <p:extLst>
      <p:ext uri="{BB962C8B-B14F-4D97-AF65-F5344CB8AC3E}">
        <p14:creationId xmlns:p14="http://schemas.microsoft.com/office/powerpoint/2010/main" val="213432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sciencedirect.com/topics/immunology-and-microbiology/column-chromatography" TargetMode="External"/><Relationship Id="rId3" Type="http://schemas.openxmlformats.org/officeDocument/2006/relationships/hyperlink" Target="https://www.sciencedirect.com/topics/medicine-and-dentistry/serial-analysis-of-gene-expression" TargetMode="External"/><Relationship Id="rId7" Type="http://schemas.openxmlformats.org/officeDocument/2006/relationships/hyperlink" Target="https://www.sciencedirect.com/topics/medicine-and-dentistry/gene-expression-profiling"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sciencedirect.com/topics/medicine-and-dentistry/therapeutic-procedure" TargetMode="External"/><Relationship Id="rId5" Type="http://schemas.openxmlformats.org/officeDocument/2006/relationships/hyperlink" Target="https://www.sciencedirect.com/topics/medicine-and-dentistry/cdna-microarray" TargetMode="External"/><Relationship Id="rId10" Type="http://schemas.openxmlformats.org/officeDocument/2006/relationships/hyperlink" Target="https://www.sciencedirect.com/topics/medicine-and-dentistry/polymerase-chain-reaction" TargetMode="External"/><Relationship Id="rId4" Type="http://schemas.openxmlformats.org/officeDocument/2006/relationships/hyperlink" Target="https://www.sciencedirect.com/topics/medicine-and-dentistry/oligonucleotide" TargetMode="External"/><Relationship Id="rId9" Type="http://schemas.openxmlformats.org/officeDocument/2006/relationships/hyperlink" Target="https://www.sciencedirect.com/topics/medicine-and-dentistry/restriction-endonuclea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ElsevierGulliver"/>
              </a:rPr>
              <a:t>Two high-throughput technologies, </a:t>
            </a:r>
            <a:r>
              <a:rPr lang="en-US" b="0" i="0" dirty="0">
                <a:solidFill>
                  <a:srgbClr val="1F1F1F"/>
                </a:solidFill>
                <a:effectLst/>
                <a:latin typeface="ElsevierGulliver"/>
                <a:hlinkClick r:id="rId3" tooltip="Learn more about SAGE from ScienceDirect's AI-generated Topic Pages"/>
              </a:rPr>
              <a:t>SAGE</a:t>
            </a:r>
            <a:r>
              <a:rPr lang="en-US" b="0" i="0" dirty="0">
                <a:solidFill>
                  <a:srgbClr val="1F1F1F"/>
                </a:solidFill>
                <a:effectLst/>
                <a:latin typeface="ElsevierGulliver"/>
              </a:rPr>
              <a:t> (</a:t>
            </a:r>
            <a:r>
              <a:rPr lang="en-US" b="0" i="0" dirty="0" err="1">
                <a:solidFill>
                  <a:srgbClr val="1F1F1F"/>
                </a:solidFill>
                <a:effectLst/>
                <a:latin typeface="ElsevierGulliver"/>
              </a:rPr>
              <a:t>Velculescu</a:t>
            </a:r>
            <a:r>
              <a:rPr lang="en-US" b="0" i="0" dirty="0">
                <a:solidFill>
                  <a:srgbClr val="1F1F1F"/>
                </a:solidFill>
                <a:effectLst/>
                <a:latin typeface="ElsevierGulliver"/>
              </a:rPr>
              <a:t> </a:t>
            </a:r>
            <a:r>
              <a:rPr lang="en-US" b="0" i="1" dirty="0">
                <a:solidFill>
                  <a:srgbClr val="1F1F1F"/>
                </a:solidFill>
                <a:effectLst/>
                <a:latin typeface="ElsevierGulliver"/>
              </a:rPr>
              <a:t>et al</a:t>
            </a:r>
            <a:r>
              <a:rPr lang="en-US" b="0" i="0" dirty="0">
                <a:solidFill>
                  <a:srgbClr val="1F1F1F"/>
                </a:solidFill>
                <a:effectLst/>
                <a:latin typeface="ElsevierGulliver"/>
              </a:rPr>
              <a:t>., 1995) and </a:t>
            </a:r>
            <a:r>
              <a:rPr lang="en-US" b="0" i="0" dirty="0">
                <a:solidFill>
                  <a:srgbClr val="1F1F1F"/>
                </a:solidFill>
                <a:effectLst/>
                <a:latin typeface="ElsevierGulliver"/>
                <a:hlinkClick r:id="rId4" tooltip="Learn more about oligonucleotide from ScienceDirect's AI-generated Topic Pages"/>
              </a:rPr>
              <a:t>oligonucleotide</a:t>
            </a:r>
            <a:r>
              <a:rPr lang="en-US" b="0" i="0" dirty="0">
                <a:solidFill>
                  <a:srgbClr val="1F1F1F"/>
                </a:solidFill>
                <a:effectLst/>
                <a:latin typeface="ElsevierGulliver"/>
              </a:rPr>
              <a:t> (Lockhart </a:t>
            </a:r>
            <a:r>
              <a:rPr lang="en-US" b="0" i="1" dirty="0">
                <a:solidFill>
                  <a:srgbClr val="1F1F1F"/>
                </a:solidFill>
                <a:effectLst/>
                <a:latin typeface="ElsevierGulliver"/>
              </a:rPr>
              <a:t>et al</a:t>
            </a:r>
            <a:r>
              <a:rPr lang="en-US" b="0" i="0" dirty="0">
                <a:solidFill>
                  <a:srgbClr val="1F1F1F"/>
                </a:solidFill>
                <a:effectLst/>
                <a:latin typeface="ElsevierGulliver"/>
              </a:rPr>
              <a:t>., 1996) or </a:t>
            </a:r>
            <a:r>
              <a:rPr lang="en-US" b="0" i="0" dirty="0">
                <a:solidFill>
                  <a:srgbClr val="1F1F1F"/>
                </a:solidFill>
                <a:effectLst/>
                <a:latin typeface="ElsevierGulliver"/>
                <a:hlinkClick r:id="rId5" tooltip="Learn more about cDNA microarray from ScienceDirect's AI-generated Topic Pages"/>
              </a:rPr>
              <a:t>cDNA microarray</a:t>
            </a:r>
            <a:r>
              <a:rPr lang="en-US" b="0" i="0" dirty="0">
                <a:solidFill>
                  <a:srgbClr val="1F1F1F"/>
                </a:solidFill>
                <a:effectLst/>
                <a:latin typeface="ElsevierGulliver"/>
              </a:rPr>
              <a:t> (</a:t>
            </a:r>
            <a:r>
              <a:rPr lang="en-US" b="0" i="0" dirty="0" err="1">
                <a:solidFill>
                  <a:srgbClr val="1F1F1F"/>
                </a:solidFill>
                <a:effectLst/>
                <a:latin typeface="ElsevierGulliver"/>
              </a:rPr>
              <a:t>Schena</a:t>
            </a:r>
            <a:r>
              <a:rPr lang="en-US" b="0" i="0" dirty="0">
                <a:solidFill>
                  <a:srgbClr val="1F1F1F"/>
                </a:solidFill>
                <a:effectLst/>
                <a:latin typeface="ElsevierGulliver"/>
              </a:rPr>
              <a:t> </a:t>
            </a:r>
            <a:r>
              <a:rPr lang="en-US" b="0" i="1" dirty="0">
                <a:solidFill>
                  <a:srgbClr val="1F1F1F"/>
                </a:solidFill>
                <a:effectLst/>
                <a:latin typeface="ElsevierGulliver"/>
              </a:rPr>
              <a:t>et al</a:t>
            </a:r>
            <a:r>
              <a:rPr lang="en-US" b="0" i="0" dirty="0">
                <a:solidFill>
                  <a:srgbClr val="1F1F1F"/>
                </a:solidFill>
                <a:effectLst/>
                <a:latin typeface="ElsevierGulliver"/>
              </a:rPr>
              <a:t>., 1995), allow researchers to determine the expression pattern of thousands of genes simultaneously in normal or diseased tissues. With the development of SAGE or DNA microarray-based research, more accurate diagnosis and </a:t>
            </a:r>
            <a:r>
              <a:rPr lang="en-US" b="0" i="0" dirty="0">
                <a:solidFill>
                  <a:srgbClr val="1F1F1F"/>
                </a:solidFill>
                <a:effectLst/>
                <a:latin typeface="ElsevierGulliver"/>
                <a:hlinkClick r:id="rId6" tooltip="Learn more about treatment from ScienceDirect's AI-generated Topic Pages"/>
              </a:rPr>
              <a:t>treatment</a:t>
            </a:r>
            <a:r>
              <a:rPr lang="en-US" b="0" i="0" dirty="0">
                <a:solidFill>
                  <a:srgbClr val="1F1F1F"/>
                </a:solidFill>
                <a:effectLst/>
                <a:latin typeface="ElsevierGulliver"/>
              </a:rPr>
              <a:t> of various human diseases based on an individual patient's gene expression profile are burgeoning. Two attractive features of SAGE compared with DNA microarray are its ability to quantify gene expression without prior sequence information and its provision of gene expression result in a digital format. The SAGE technique has been intensively applied to the </a:t>
            </a:r>
            <a:r>
              <a:rPr lang="en-US" b="0" i="0" dirty="0">
                <a:solidFill>
                  <a:srgbClr val="1F1F1F"/>
                </a:solidFill>
                <a:effectLst/>
                <a:latin typeface="ElsevierGulliver"/>
                <a:hlinkClick r:id="rId7" tooltip="Learn more about gene expression profiling from ScienceDirect's AI-generated Topic Pages"/>
              </a:rPr>
              <a:t>gene expression profiling</a:t>
            </a:r>
            <a:r>
              <a:rPr lang="en-US" b="0" i="0" dirty="0">
                <a:solidFill>
                  <a:srgbClr val="1F1F1F"/>
                </a:solidFill>
                <a:effectLst/>
                <a:latin typeface="ElsevierGulliver"/>
              </a:rPr>
              <a:t> of a number of human diseases.</a:t>
            </a:r>
          </a:p>
          <a:p>
            <a:r>
              <a:rPr lang="en-US" dirty="0"/>
              <a:t>Methodology of sage:</a:t>
            </a:r>
          </a:p>
          <a:p>
            <a:r>
              <a:rPr lang="en-US" b="0" i="1" dirty="0">
                <a:solidFill>
                  <a:srgbClr val="1F1F1F"/>
                </a:solidFill>
                <a:effectLst/>
                <a:latin typeface="ElsevierGulliver"/>
              </a:rPr>
              <a:t>l</a:t>
            </a:r>
            <a:r>
              <a:rPr lang="en-US" b="0" i="0" dirty="0">
                <a:solidFill>
                  <a:srgbClr val="1F1F1F"/>
                </a:solidFill>
                <a:effectLst/>
                <a:latin typeface="ElsevierGulliver"/>
              </a:rPr>
              <a:t>., 2000). The schematic of the SAGE procedure is depicted in Figure 11A. Briefly, poly(A)</a:t>
            </a:r>
            <a:r>
              <a:rPr lang="en-US" b="0" i="0" baseline="30000" dirty="0">
                <a:solidFill>
                  <a:srgbClr val="1F1F1F"/>
                </a:solidFill>
                <a:effectLst/>
                <a:latin typeface="ElsevierGulliver"/>
              </a:rPr>
              <a:t>+</a:t>
            </a:r>
            <a:r>
              <a:rPr lang="en-US" b="0" i="0" dirty="0">
                <a:solidFill>
                  <a:srgbClr val="1F1F1F"/>
                </a:solidFill>
                <a:effectLst/>
                <a:latin typeface="ElsevierGulliver"/>
              </a:rPr>
              <a:t> RNA is isolated by oligo-dT </a:t>
            </a:r>
            <a:r>
              <a:rPr lang="en-US" b="0" i="0" dirty="0">
                <a:solidFill>
                  <a:srgbClr val="1F1F1F"/>
                </a:solidFill>
                <a:effectLst/>
                <a:latin typeface="ElsevierGulliver"/>
                <a:hlinkClick r:id="rId8" tooltip="Learn more about column chromatography from ScienceDirect's AI-generated Topic Pages"/>
              </a:rPr>
              <a:t>column chromatography</a:t>
            </a:r>
            <a:r>
              <a:rPr lang="en-US" b="0" i="0" dirty="0">
                <a:solidFill>
                  <a:srgbClr val="1F1F1F"/>
                </a:solidFill>
                <a:effectLst/>
                <a:latin typeface="ElsevierGulliver"/>
              </a:rPr>
              <a:t>. Then cDNA is synthesized from poly(A)</a:t>
            </a:r>
            <a:r>
              <a:rPr lang="en-US" b="0" i="0" baseline="30000" dirty="0">
                <a:solidFill>
                  <a:srgbClr val="1F1F1F"/>
                </a:solidFill>
                <a:effectLst/>
                <a:latin typeface="ElsevierGulliver"/>
              </a:rPr>
              <a:t>+</a:t>
            </a:r>
            <a:r>
              <a:rPr lang="en-US" b="0" i="0" dirty="0">
                <a:solidFill>
                  <a:srgbClr val="1F1F1F"/>
                </a:solidFill>
                <a:effectLst/>
                <a:latin typeface="ElsevierGulliver"/>
              </a:rPr>
              <a:t> RNA using a primer of biotin-5′-T</a:t>
            </a:r>
            <a:r>
              <a:rPr lang="en-US" b="0" i="0" baseline="-25000" dirty="0">
                <a:solidFill>
                  <a:srgbClr val="1F1F1F"/>
                </a:solidFill>
                <a:effectLst/>
                <a:latin typeface="ElsevierGulliver"/>
              </a:rPr>
              <a:t>18</a:t>
            </a:r>
            <a:r>
              <a:rPr lang="en-US" b="0" i="0" dirty="0">
                <a:solidFill>
                  <a:srgbClr val="1F1F1F"/>
                </a:solidFill>
                <a:effectLst/>
                <a:latin typeface="ElsevierGulliver"/>
              </a:rPr>
              <a:t>-3′. The cDNA is cleaved with an anchoring enzyme (e.g., </a:t>
            </a:r>
            <a:r>
              <a:rPr lang="en-US" b="0" i="0" dirty="0" err="1">
                <a:solidFill>
                  <a:srgbClr val="1F1F1F"/>
                </a:solidFill>
                <a:effectLst/>
                <a:latin typeface="ElsevierGulliver"/>
              </a:rPr>
              <a:t>NlaIII</a:t>
            </a:r>
            <a:r>
              <a:rPr lang="en-US" b="0" i="0" dirty="0">
                <a:solidFill>
                  <a:srgbClr val="1F1F1F"/>
                </a:solidFill>
                <a:effectLst/>
                <a:latin typeface="ElsevierGulliver"/>
              </a:rPr>
              <a:t>), and the 3′-terminal cDNA fragments are bound to streptavidin-coated beads. An oligonucleotide linker containing recognition sites for a tagging enzyme (e.g., </a:t>
            </a:r>
            <a:r>
              <a:rPr lang="en-US" b="0" i="0" dirty="0" err="1">
                <a:solidFill>
                  <a:srgbClr val="1F1F1F"/>
                </a:solidFill>
                <a:effectLst/>
                <a:latin typeface="ElsevierGulliver"/>
              </a:rPr>
              <a:t>BsmFI</a:t>
            </a:r>
            <a:r>
              <a:rPr lang="en-US" b="0" i="0" dirty="0">
                <a:solidFill>
                  <a:srgbClr val="1F1F1F"/>
                </a:solidFill>
                <a:effectLst/>
                <a:latin typeface="ElsevierGulliver"/>
              </a:rPr>
              <a:t>) is linked to the bound cDNA. The tagging enzyme is a class II </a:t>
            </a:r>
            <a:r>
              <a:rPr lang="en-US" b="0" i="0" dirty="0">
                <a:solidFill>
                  <a:srgbClr val="1F1F1F"/>
                </a:solidFill>
                <a:effectLst/>
                <a:latin typeface="ElsevierGulliver"/>
                <a:hlinkClick r:id="rId9" tooltip="Learn more about restriction endonuclease from ScienceDirect's AI-generated Topic Pages"/>
              </a:rPr>
              <a:t>restriction endonuclease</a:t>
            </a:r>
            <a:r>
              <a:rPr lang="en-US" b="0" i="0" dirty="0">
                <a:solidFill>
                  <a:srgbClr val="1F1F1F"/>
                </a:solidFill>
                <a:effectLst/>
                <a:latin typeface="ElsevierGulliver"/>
              </a:rPr>
              <a:t> that cleaves the DNA at a constant number of bases 3′ to the recognition site. This results in the release of a short tag plus the linker from the beads after digestion with </a:t>
            </a:r>
            <a:r>
              <a:rPr lang="en-US" b="0" i="0" dirty="0" err="1">
                <a:solidFill>
                  <a:srgbClr val="1F1F1F"/>
                </a:solidFill>
                <a:effectLst/>
                <a:latin typeface="ElsevierGulliver"/>
              </a:rPr>
              <a:t>BsmFI</a:t>
            </a:r>
            <a:r>
              <a:rPr lang="en-US" b="0" i="0" dirty="0">
                <a:solidFill>
                  <a:srgbClr val="1F1F1F"/>
                </a:solidFill>
                <a:effectLst/>
                <a:latin typeface="ElsevierGulliver"/>
              </a:rPr>
              <a:t>. The 3′-ends of the released tags plus linkers are then blunted and ligated to one another to form 102-bp linked ditags. After </a:t>
            </a:r>
            <a:r>
              <a:rPr lang="en-US" b="0" i="0" dirty="0">
                <a:solidFill>
                  <a:srgbClr val="1F1F1F"/>
                </a:solidFill>
                <a:effectLst/>
                <a:latin typeface="ElsevierGulliver"/>
                <a:hlinkClick r:id="rId10" tooltip="Learn more about polymerase chain reaction from ScienceDirect's AI-generated Topic Pages"/>
              </a:rPr>
              <a:t>polymerase chain reaction</a:t>
            </a:r>
            <a:r>
              <a:rPr lang="en-US" b="0" i="0" dirty="0">
                <a:solidFill>
                  <a:srgbClr val="1F1F1F"/>
                </a:solidFill>
                <a:effectLst/>
                <a:latin typeface="ElsevierGulliver"/>
              </a:rPr>
              <a:t> (PCR) amplification of the 102-bp ditags, the linkers and tags are release by digestion with the anchoring enzyme. The 26–28 </a:t>
            </a:r>
            <a:r>
              <a:rPr lang="en-US" b="0" i="0" dirty="0" err="1">
                <a:solidFill>
                  <a:srgbClr val="1F1F1F"/>
                </a:solidFill>
                <a:effectLst/>
                <a:latin typeface="ElsevierGulliver"/>
              </a:rPr>
              <a:t>mer</a:t>
            </a:r>
            <a:r>
              <a:rPr lang="en-US" b="0" i="0" dirty="0">
                <a:solidFill>
                  <a:srgbClr val="1F1F1F"/>
                </a:solidFill>
                <a:effectLst/>
                <a:latin typeface="ElsevierGulliver"/>
              </a:rPr>
              <a:t> tags are then gel purified, concatenated, and cloned into a sequence vector.</a:t>
            </a:r>
            <a:endParaRPr lang="en-US" dirty="0"/>
          </a:p>
        </p:txBody>
      </p:sp>
      <p:sp>
        <p:nvSpPr>
          <p:cNvPr id="4" name="Slide Number Placeholder 3"/>
          <p:cNvSpPr>
            <a:spLocks noGrp="1"/>
          </p:cNvSpPr>
          <p:nvPr>
            <p:ph type="sldNum" sz="quarter" idx="5"/>
          </p:nvPr>
        </p:nvSpPr>
        <p:spPr/>
        <p:txBody>
          <a:bodyPr/>
          <a:lstStyle/>
          <a:p>
            <a:fld id="{5271F56D-0AC0-4A0F-B53A-04A159F1D493}" type="slidenum">
              <a:rPr lang="en-US" smtClean="0"/>
              <a:t>30</a:t>
            </a:fld>
            <a:endParaRPr lang="en-US"/>
          </a:p>
        </p:txBody>
      </p:sp>
    </p:spTree>
    <p:extLst>
      <p:ext uri="{BB962C8B-B14F-4D97-AF65-F5344CB8AC3E}">
        <p14:creationId xmlns:p14="http://schemas.microsoft.com/office/powerpoint/2010/main" val="333006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F8DDA-7291-4137-B5FC-984CAB8A4243}" type="slidenum">
              <a:rPr lang="en-US" smtClean="0"/>
              <a:t>33</a:t>
            </a:fld>
            <a:endParaRPr lang="en-US"/>
          </a:p>
        </p:txBody>
      </p:sp>
    </p:spTree>
    <p:extLst>
      <p:ext uri="{BB962C8B-B14F-4D97-AF65-F5344CB8AC3E}">
        <p14:creationId xmlns:p14="http://schemas.microsoft.com/office/powerpoint/2010/main" val="400794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3/29/2024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3/29/2024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3/29/2024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3/29/2024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3/29/2024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hyperlink" Target="https://www.researchgate.net/figure/Single-nucleotide-polymorphisms-SNPs-from-a-single-SNP-to-an-SNP-profile_fig1_51751873"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questionpro.com/blog/research-desig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ell.com/heliyon/fulltext/S2405-8440(20)31238-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questionpro.com/blog/research-desig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163B-06CF-4BC0-B27F-5C3960E95237}"/>
              </a:ext>
            </a:extLst>
          </p:cNvPr>
          <p:cNvSpPr>
            <a:spLocks noGrp="1"/>
          </p:cNvSpPr>
          <p:nvPr>
            <p:ph type="ctrTitle"/>
          </p:nvPr>
        </p:nvSpPr>
        <p:spPr/>
        <p:txBody>
          <a:bodyPr/>
          <a:lstStyle/>
          <a:p>
            <a:r>
              <a:rPr lang="en-US" dirty="0"/>
              <a:t>Study Design in Atherosclerosis </a:t>
            </a:r>
          </a:p>
        </p:txBody>
      </p:sp>
      <p:sp>
        <p:nvSpPr>
          <p:cNvPr id="3" name="Subtitle 2">
            <a:extLst>
              <a:ext uri="{FF2B5EF4-FFF2-40B4-BE49-F238E27FC236}">
                <a16:creationId xmlns:a16="http://schemas.microsoft.com/office/drawing/2014/main" id="{A7E2A7E7-ED2E-41D7-9E0D-6558CDB67E7E}"/>
              </a:ext>
            </a:extLst>
          </p:cNvPr>
          <p:cNvSpPr>
            <a:spLocks noGrp="1"/>
          </p:cNvSpPr>
          <p:nvPr>
            <p:ph type="subTitle" idx="1"/>
          </p:nvPr>
        </p:nvSpPr>
        <p:spPr/>
        <p:txBody>
          <a:bodyPr/>
          <a:lstStyle/>
          <a:p>
            <a:r>
              <a:rPr lang="en-US" dirty="0"/>
              <a:t>Maryam piri</a:t>
            </a:r>
          </a:p>
        </p:txBody>
      </p:sp>
    </p:spTree>
    <p:extLst>
      <p:ext uri="{BB962C8B-B14F-4D97-AF65-F5344CB8AC3E}">
        <p14:creationId xmlns:p14="http://schemas.microsoft.com/office/powerpoint/2010/main" val="3593844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E08C-21E7-4586-9EC7-F03412AA65CA}"/>
              </a:ext>
            </a:extLst>
          </p:cNvPr>
          <p:cNvSpPr>
            <a:spLocks noGrp="1"/>
          </p:cNvSpPr>
          <p:nvPr>
            <p:ph type="title"/>
          </p:nvPr>
        </p:nvSpPr>
        <p:spPr/>
        <p:txBody>
          <a:bodyPr>
            <a:normAutofit/>
          </a:bodyPr>
          <a:lstStyle/>
          <a:p>
            <a:r>
              <a:rPr lang="en-US" sz="6600" dirty="0"/>
              <a:t>In vitro</a:t>
            </a:r>
          </a:p>
        </p:txBody>
      </p:sp>
    </p:spTree>
    <p:extLst>
      <p:ext uri="{BB962C8B-B14F-4D97-AF65-F5344CB8AC3E}">
        <p14:creationId xmlns:p14="http://schemas.microsoft.com/office/powerpoint/2010/main" val="39126735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3418-9822-4389-83D7-86D69C371E51}"/>
              </a:ext>
            </a:extLst>
          </p:cNvPr>
          <p:cNvSpPr>
            <a:spLocks noGrp="1"/>
          </p:cNvSpPr>
          <p:nvPr>
            <p:ph type="title"/>
          </p:nvPr>
        </p:nvSpPr>
        <p:spPr>
          <a:xfrm>
            <a:off x="457200" y="594359"/>
            <a:ext cx="3200400" cy="1939116"/>
          </a:xfrm>
        </p:spPr>
        <p:txBody>
          <a:bodyPr>
            <a:normAutofit fontScale="90000"/>
          </a:bodyPr>
          <a:lstStyle/>
          <a:p>
            <a:r>
              <a:rPr lang="en-US" dirty="0"/>
              <a:t>A schematic of in vitro models for atherosclerosis studies</a:t>
            </a:r>
          </a:p>
        </p:txBody>
      </p:sp>
      <p:pic>
        <p:nvPicPr>
          <p:cNvPr id="6" name="Content Placeholder 5">
            <a:extLst>
              <a:ext uri="{FF2B5EF4-FFF2-40B4-BE49-F238E27FC236}">
                <a16:creationId xmlns:a16="http://schemas.microsoft.com/office/drawing/2014/main" id="{678E6628-A461-4B1D-947F-DCC802600C2D}"/>
              </a:ext>
            </a:extLst>
          </p:cNvPr>
          <p:cNvPicPr>
            <a:picLocks noGrp="1" noChangeAspect="1"/>
          </p:cNvPicPr>
          <p:nvPr>
            <p:ph idx="1"/>
          </p:nvPr>
        </p:nvPicPr>
        <p:blipFill>
          <a:blip r:embed="rId2"/>
          <a:stretch>
            <a:fillRect/>
          </a:stretch>
        </p:blipFill>
        <p:spPr>
          <a:xfrm>
            <a:off x="4349187" y="594359"/>
            <a:ext cx="7459622" cy="5710845"/>
          </a:xfrm>
        </p:spPr>
      </p:pic>
      <p:sp>
        <p:nvSpPr>
          <p:cNvPr id="4" name="Text Placeholder 3">
            <a:extLst>
              <a:ext uri="{FF2B5EF4-FFF2-40B4-BE49-F238E27FC236}">
                <a16:creationId xmlns:a16="http://schemas.microsoft.com/office/drawing/2014/main" id="{B3778400-87A3-4909-B951-7F18B6A0153E}"/>
              </a:ext>
            </a:extLst>
          </p:cNvPr>
          <p:cNvSpPr>
            <a:spLocks noGrp="1"/>
          </p:cNvSpPr>
          <p:nvPr>
            <p:ph type="body" sz="half" idx="2"/>
          </p:nvPr>
        </p:nvSpPr>
        <p:spPr>
          <a:xfrm>
            <a:off x="457200" y="2533475"/>
            <a:ext cx="3200400" cy="3771729"/>
          </a:xfrm>
        </p:spPr>
        <p:txBody>
          <a:bodyPr>
            <a:normAutofit lnSpcReduction="10000"/>
          </a:bodyPr>
          <a:lstStyle/>
          <a:p>
            <a:r>
              <a:rPr lang="en-US" dirty="0"/>
              <a:t> (B) Endothelial cells (ECs) (top) and Smooth muscle cells (SMCs) (bottom) stained with EC and SMC phenotype markers in 2D </a:t>
            </a:r>
            <a:r>
              <a:rPr lang="en-US" dirty="0" err="1"/>
              <a:t>transwell</a:t>
            </a:r>
            <a:r>
              <a:rPr lang="en-US" dirty="0"/>
              <a:t> model. </a:t>
            </a:r>
            <a:br>
              <a:rPr lang="en-US" dirty="0"/>
            </a:br>
            <a:r>
              <a:rPr lang="en-US" dirty="0"/>
              <a:t>(C) 2D cell sheet (left) that expresses fibronectin (right). </a:t>
            </a:r>
            <a:br>
              <a:rPr lang="en-US" dirty="0"/>
            </a:br>
            <a:r>
              <a:rPr lang="en-US" dirty="0"/>
              <a:t>(D) 3D microfluidic vessel on a chip (left) made of green fluorescence protein-expressing human umbilical vein endothelial cells (right). </a:t>
            </a:r>
            <a:br>
              <a:rPr lang="en-US" dirty="0"/>
            </a:br>
            <a:r>
              <a:rPr lang="en-US" dirty="0"/>
              <a:t>(E) SMC spheroid (top) and EC/SMC spheroid (bottom). </a:t>
            </a:r>
            <a:br>
              <a:rPr lang="en-US" dirty="0"/>
            </a:br>
            <a:r>
              <a:rPr lang="en-US" dirty="0"/>
              <a:t>(F) 3D SMC laden hydrogel constructs (left) and stained with SMA-</a:t>
            </a:r>
            <a:r>
              <a:rPr lang="el-GR" dirty="0"/>
              <a:t>α (</a:t>
            </a:r>
            <a:r>
              <a:rPr lang="en-US" dirty="0"/>
              <a:t>right, green). </a:t>
            </a:r>
            <a:br>
              <a:rPr lang="en-US" dirty="0"/>
            </a:br>
            <a:r>
              <a:rPr lang="en-US" dirty="0"/>
              <a:t>(G) 3D tissue-engineered blood vessels (left) and stained with monocytes and LDL (right). </a:t>
            </a:r>
          </a:p>
        </p:txBody>
      </p:sp>
    </p:spTree>
    <p:extLst>
      <p:ext uri="{BB962C8B-B14F-4D97-AF65-F5344CB8AC3E}">
        <p14:creationId xmlns:p14="http://schemas.microsoft.com/office/powerpoint/2010/main" val="20399323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7F18-EB64-4015-896B-67EDDAB77D11}"/>
              </a:ext>
            </a:extLst>
          </p:cNvPr>
          <p:cNvSpPr>
            <a:spLocks noGrp="1"/>
          </p:cNvSpPr>
          <p:nvPr>
            <p:ph type="title"/>
          </p:nvPr>
        </p:nvSpPr>
        <p:spPr/>
        <p:txBody>
          <a:bodyPr/>
          <a:lstStyle/>
          <a:p>
            <a:r>
              <a:rPr lang="it-IT" dirty="0"/>
              <a:t>in vitro 2D single-cell culture</a:t>
            </a:r>
            <a:endParaRPr lang="en-US" dirty="0"/>
          </a:p>
        </p:txBody>
      </p:sp>
      <p:pic>
        <p:nvPicPr>
          <p:cNvPr id="6" name="Picture Placeholder 5">
            <a:extLst>
              <a:ext uri="{FF2B5EF4-FFF2-40B4-BE49-F238E27FC236}">
                <a16:creationId xmlns:a16="http://schemas.microsoft.com/office/drawing/2014/main" id="{11558978-4B62-4B28-B2D7-F5F52578E76A}"/>
              </a:ext>
            </a:extLst>
          </p:cNvPr>
          <p:cNvPicPr>
            <a:picLocks noGrp="1" noChangeAspect="1"/>
          </p:cNvPicPr>
          <p:nvPr>
            <p:ph type="pic" idx="1"/>
          </p:nvPr>
        </p:nvPicPr>
        <p:blipFill rotWithShape="1">
          <a:blip r:embed="rId2">
            <a:duotone>
              <a:prstClr val="black"/>
              <a:schemeClr val="accent6">
                <a:tint val="45000"/>
                <a:satMod val="400000"/>
              </a:schemeClr>
            </a:duotone>
          </a:blip>
          <a:srcRect l="-4891" t="-286" r="-4891" b="3159"/>
          <a:stretch/>
        </p:blipFill>
        <p:spPr>
          <a:xfrm>
            <a:off x="15" y="0"/>
            <a:ext cx="12191985" cy="4915076"/>
          </a:xfrm>
          <a:solidFill>
            <a:schemeClr val="accent1">
              <a:lumMod val="20000"/>
              <a:lumOff val="80000"/>
            </a:schemeClr>
          </a:solidFill>
        </p:spPr>
      </p:pic>
      <p:sp>
        <p:nvSpPr>
          <p:cNvPr id="4" name="Text Placeholder 3">
            <a:extLst>
              <a:ext uri="{FF2B5EF4-FFF2-40B4-BE49-F238E27FC236}">
                <a16:creationId xmlns:a16="http://schemas.microsoft.com/office/drawing/2014/main" id="{74456DBA-D567-4DC5-BEEC-00E630130EDA}"/>
              </a:ext>
            </a:extLst>
          </p:cNvPr>
          <p:cNvSpPr>
            <a:spLocks noGrp="1"/>
          </p:cNvSpPr>
          <p:nvPr>
            <p:ph type="body" sz="half" idx="2"/>
          </p:nvPr>
        </p:nvSpPr>
        <p:spPr/>
        <p:txBody>
          <a:bodyPr/>
          <a:lstStyle/>
          <a:p>
            <a:r>
              <a:rPr lang="en-US" dirty="0"/>
              <a:t>Summary of in vitro 2D single-cell culture model and its specific function for evaluating drug delivery system for atherosclerosis</a:t>
            </a:r>
          </a:p>
        </p:txBody>
      </p:sp>
    </p:spTree>
    <p:extLst>
      <p:ext uri="{BB962C8B-B14F-4D97-AF65-F5344CB8AC3E}">
        <p14:creationId xmlns:p14="http://schemas.microsoft.com/office/powerpoint/2010/main" val="39966152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387E8-4738-4FE3-BD3C-9179C5DBE13F}"/>
              </a:ext>
            </a:extLst>
          </p:cNvPr>
          <p:cNvPicPr>
            <a:picLocks noChangeAspect="1"/>
          </p:cNvPicPr>
          <p:nvPr/>
        </p:nvPicPr>
        <p:blipFill>
          <a:blip r:embed="rId2"/>
          <a:stretch>
            <a:fillRect/>
          </a:stretch>
        </p:blipFill>
        <p:spPr>
          <a:xfrm>
            <a:off x="2115725" y="0"/>
            <a:ext cx="7960550" cy="6858000"/>
          </a:xfrm>
          <a:prstGeom prst="rect">
            <a:avLst/>
          </a:prstGeom>
        </p:spPr>
      </p:pic>
    </p:spTree>
    <p:extLst>
      <p:ext uri="{BB962C8B-B14F-4D97-AF65-F5344CB8AC3E}">
        <p14:creationId xmlns:p14="http://schemas.microsoft.com/office/powerpoint/2010/main" val="21543537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5CB03-AF39-48FA-BD69-769F62DADE61}"/>
              </a:ext>
            </a:extLst>
          </p:cNvPr>
          <p:cNvPicPr>
            <a:picLocks noChangeAspect="1"/>
          </p:cNvPicPr>
          <p:nvPr/>
        </p:nvPicPr>
        <p:blipFill>
          <a:blip r:embed="rId2"/>
          <a:stretch>
            <a:fillRect/>
          </a:stretch>
        </p:blipFill>
        <p:spPr>
          <a:xfrm>
            <a:off x="0" y="0"/>
            <a:ext cx="7692887" cy="6858000"/>
          </a:xfrm>
          <a:prstGeom prst="rect">
            <a:avLst/>
          </a:prstGeom>
        </p:spPr>
      </p:pic>
      <p:pic>
        <p:nvPicPr>
          <p:cNvPr id="5" name="Picture 4">
            <a:extLst>
              <a:ext uri="{FF2B5EF4-FFF2-40B4-BE49-F238E27FC236}">
                <a16:creationId xmlns:a16="http://schemas.microsoft.com/office/drawing/2014/main" id="{B186D288-D8AA-4CFD-9225-3ABEEB27AD55}"/>
              </a:ext>
            </a:extLst>
          </p:cNvPr>
          <p:cNvPicPr>
            <a:picLocks noChangeAspect="1"/>
          </p:cNvPicPr>
          <p:nvPr/>
        </p:nvPicPr>
        <p:blipFill>
          <a:blip r:embed="rId3"/>
          <a:stretch>
            <a:fillRect/>
          </a:stretch>
        </p:blipFill>
        <p:spPr>
          <a:xfrm>
            <a:off x="7753436" y="3508303"/>
            <a:ext cx="4069730" cy="2456226"/>
          </a:xfrm>
          <a:prstGeom prst="rect">
            <a:avLst/>
          </a:prstGeom>
        </p:spPr>
      </p:pic>
      <p:pic>
        <p:nvPicPr>
          <p:cNvPr id="7" name="Picture 6">
            <a:extLst>
              <a:ext uri="{FF2B5EF4-FFF2-40B4-BE49-F238E27FC236}">
                <a16:creationId xmlns:a16="http://schemas.microsoft.com/office/drawing/2014/main" id="{D32FC107-E534-4A77-B2B8-2C7488E97707}"/>
              </a:ext>
            </a:extLst>
          </p:cNvPr>
          <p:cNvPicPr>
            <a:picLocks noChangeAspect="1"/>
          </p:cNvPicPr>
          <p:nvPr/>
        </p:nvPicPr>
        <p:blipFill>
          <a:blip r:embed="rId4"/>
          <a:stretch>
            <a:fillRect/>
          </a:stretch>
        </p:blipFill>
        <p:spPr>
          <a:xfrm>
            <a:off x="8150486" y="377157"/>
            <a:ext cx="3672680" cy="2456226"/>
          </a:xfrm>
          <a:prstGeom prst="rect">
            <a:avLst/>
          </a:prstGeom>
        </p:spPr>
      </p:pic>
    </p:spTree>
    <p:extLst>
      <p:ext uri="{BB962C8B-B14F-4D97-AF65-F5344CB8AC3E}">
        <p14:creationId xmlns:p14="http://schemas.microsoft.com/office/powerpoint/2010/main" val="19114279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BA666-06D8-4239-95A8-F244238B94BA}"/>
              </a:ext>
            </a:extLst>
          </p:cNvPr>
          <p:cNvPicPr>
            <a:picLocks noChangeAspect="1"/>
          </p:cNvPicPr>
          <p:nvPr/>
        </p:nvPicPr>
        <p:blipFill>
          <a:blip r:embed="rId2"/>
          <a:stretch>
            <a:fillRect/>
          </a:stretch>
        </p:blipFill>
        <p:spPr>
          <a:xfrm>
            <a:off x="288187" y="0"/>
            <a:ext cx="6515915" cy="6291743"/>
          </a:xfrm>
          <a:prstGeom prst="rect">
            <a:avLst/>
          </a:prstGeom>
        </p:spPr>
      </p:pic>
      <p:pic>
        <p:nvPicPr>
          <p:cNvPr id="5" name="Picture 4">
            <a:extLst>
              <a:ext uri="{FF2B5EF4-FFF2-40B4-BE49-F238E27FC236}">
                <a16:creationId xmlns:a16="http://schemas.microsoft.com/office/drawing/2014/main" id="{250AD3BF-5759-4124-A2ED-5EA12642E3DA}"/>
              </a:ext>
            </a:extLst>
          </p:cNvPr>
          <p:cNvPicPr>
            <a:picLocks noChangeAspect="1"/>
          </p:cNvPicPr>
          <p:nvPr/>
        </p:nvPicPr>
        <p:blipFill>
          <a:blip r:embed="rId3"/>
          <a:stretch>
            <a:fillRect/>
          </a:stretch>
        </p:blipFill>
        <p:spPr>
          <a:xfrm>
            <a:off x="6804102" y="1260446"/>
            <a:ext cx="5007387" cy="43371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895746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0E972-A857-4AF2-AC9D-D15B6BC2B2AD}"/>
              </a:ext>
            </a:extLst>
          </p:cNvPr>
          <p:cNvPicPr>
            <a:picLocks noChangeAspect="1"/>
          </p:cNvPicPr>
          <p:nvPr/>
        </p:nvPicPr>
        <p:blipFill>
          <a:blip r:embed="rId2"/>
          <a:stretch>
            <a:fillRect/>
          </a:stretch>
        </p:blipFill>
        <p:spPr>
          <a:xfrm>
            <a:off x="1516031" y="0"/>
            <a:ext cx="9159938" cy="6858000"/>
          </a:xfrm>
          <a:prstGeom prst="rect">
            <a:avLst/>
          </a:prstGeom>
        </p:spPr>
      </p:pic>
      <p:sp>
        <p:nvSpPr>
          <p:cNvPr id="2" name="Rectangle 1">
            <a:extLst>
              <a:ext uri="{FF2B5EF4-FFF2-40B4-BE49-F238E27FC236}">
                <a16:creationId xmlns:a16="http://schemas.microsoft.com/office/drawing/2014/main" id="{0716FE57-3757-41BA-84D3-8FA49F94A27D}"/>
              </a:ext>
            </a:extLst>
          </p:cNvPr>
          <p:cNvSpPr/>
          <p:nvPr/>
        </p:nvSpPr>
        <p:spPr>
          <a:xfrm>
            <a:off x="4991100" y="0"/>
            <a:ext cx="1800225" cy="6762750"/>
          </a:xfrm>
          <a:prstGeom prst="rect">
            <a:avLst/>
          </a:prstGeom>
          <a:solidFill>
            <a:srgbClr val="FFFF00">
              <a:alpha val="2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27950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DDDB-FC80-419E-B2A6-F9605FDA7EF2}"/>
              </a:ext>
            </a:extLst>
          </p:cNvPr>
          <p:cNvSpPr>
            <a:spLocks noGrp="1"/>
          </p:cNvSpPr>
          <p:nvPr>
            <p:ph type="title"/>
          </p:nvPr>
        </p:nvSpPr>
        <p:spPr/>
        <p:txBody>
          <a:bodyPr/>
          <a:lstStyle/>
          <a:p>
            <a:r>
              <a:rPr lang="en-US" sz="3600" dirty="0"/>
              <a:t>In vivo</a:t>
            </a:r>
            <a:endParaRPr lang="en-US" dirty="0"/>
          </a:p>
        </p:txBody>
      </p:sp>
      <p:sp>
        <p:nvSpPr>
          <p:cNvPr id="3" name="Picture Placeholder 2">
            <a:extLst>
              <a:ext uri="{FF2B5EF4-FFF2-40B4-BE49-F238E27FC236}">
                <a16:creationId xmlns:a16="http://schemas.microsoft.com/office/drawing/2014/main" id="{21199CDC-980B-4678-977B-8C2E1100F0C2}"/>
              </a:ext>
            </a:extLst>
          </p:cNvPr>
          <p:cNvSpPr>
            <a:spLocks noGrp="1"/>
          </p:cNvSpPr>
          <p:nvPr>
            <p:ph type="pic" idx="1"/>
          </p:nvPr>
        </p:nvSpPr>
        <p:spPr/>
      </p:sp>
      <p:sp>
        <p:nvSpPr>
          <p:cNvPr id="4" name="Text Placeholder 3">
            <a:extLst>
              <a:ext uri="{FF2B5EF4-FFF2-40B4-BE49-F238E27FC236}">
                <a16:creationId xmlns:a16="http://schemas.microsoft.com/office/drawing/2014/main" id="{029EF6A4-F047-4628-ABEF-36454C6EFC8A}"/>
              </a:ext>
            </a:extLst>
          </p:cNvPr>
          <p:cNvSpPr>
            <a:spLocks noGrp="1"/>
          </p:cNvSpPr>
          <p:nvPr>
            <p:ph type="body" sz="half" idx="2"/>
          </p:nvPr>
        </p:nvSpPr>
        <p:spPr>
          <a:xfrm>
            <a:off x="1097280" y="5919216"/>
            <a:ext cx="10113264" cy="594360"/>
          </a:xfrm>
        </p:spPr>
        <p:txBody>
          <a:bodyPr>
            <a:normAutofit fontScale="85000" lnSpcReduction="20000"/>
          </a:bodyPr>
          <a:lstStyle/>
          <a:p>
            <a:r>
              <a:rPr lang="en-US" dirty="0"/>
              <a:t>Overview of current mouse models of atherosclerosis. This figure describes the different models with their total plasma cholesterol levels on normal (ND) and Western-type diet (WD), lipoprotein profile, plaque characteristics, advantages and limitations. The distribution of the plaques in the thoracic aorta and the complexity is shown for mice fed a WD for 20 weeks. The composition of the most complex lesions at that time point is displayed (usually found in the aortic root or brachiocephalic artery).</a:t>
            </a:r>
          </a:p>
        </p:txBody>
      </p:sp>
      <p:pic>
        <p:nvPicPr>
          <p:cNvPr id="5" name="Picture 4">
            <a:extLst>
              <a:ext uri="{FF2B5EF4-FFF2-40B4-BE49-F238E27FC236}">
                <a16:creationId xmlns:a16="http://schemas.microsoft.com/office/drawing/2014/main" id="{96F687E8-3E3F-4CDA-85CE-2132EE64F620}"/>
              </a:ext>
            </a:extLst>
          </p:cNvPr>
          <p:cNvPicPr>
            <a:picLocks noChangeAspect="1"/>
          </p:cNvPicPr>
          <p:nvPr/>
        </p:nvPicPr>
        <p:blipFill rotWithShape="1">
          <a:blip r:embed="rId2"/>
          <a:srcRect b="47401"/>
          <a:stretch/>
        </p:blipFill>
        <p:spPr>
          <a:xfrm>
            <a:off x="0" y="0"/>
            <a:ext cx="6189318" cy="4731390"/>
          </a:xfrm>
          <a:prstGeom prst="rect">
            <a:avLst/>
          </a:prstGeom>
        </p:spPr>
      </p:pic>
      <p:pic>
        <p:nvPicPr>
          <p:cNvPr id="6" name="Picture 5">
            <a:extLst>
              <a:ext uri="{FF2B5EF4-FFF2-40B4-BE49-F238E27FC236}">
                <a16:creationId xmlns:a16="http://schemas.microsoft.com/office/drawing/2014/main" id="{BF0B40E5-2158-47F0-9943-6C07775D6DBA}"/>
              </a:ext>
            </a:extLst>
          </p:cNvPr>
          <p:cNvPicPr>
            <a:picLocks noChangeAspect="1"/>
          </p:cNvPicPr>
          <p:nvPr/>
        </p:nvPicPr>
        <p:blipFill rotWithShape="1">
          <a:blip r:embed="rId2"/>
          <a:srcRect t="52599"/>
          <a:stretch/>
        </p:blipFill>
        <p:spPr>
          <a:xfrm>
            <a:off x="6096000" y="511727"/>
            <a:ext cx="6125316" cy="4219663"/>
          </a:xfrm>
          <a:prstGeom prst="rect">
            <a:avLst/>
          </a:prstGeom>
        </p:spPr>
      </p:pic>
      <p:pic>
        <p:nvPicPr>
          <p:cNvPr id="7" name="Picture 6">
            <a:extLst>
              <a:ext uri="{FF2B5EF4-FFF2-40B4-BE49-F238E27FC236}">
                <a16:creationId xmlns:a16="http://schemas.microsoft.com/office/drawing/2014/main" id="{2CC983DD-6F9B-4D5A-85A2-8446C4ED47A7}"/>
              </a:ext>
            </a:extLst>
          </p:cNvPr>
          <p:cNvPicPr>
            <a:picLocks noChangeAspect="1"/>
          </p:cNvPicPr>
          <p:nvPr/>
        </p:nvPicPr>
        <p:blipFill rotWithShape="1">
          <a:blip r:embed="rId2"/>
          <a:srcRect b="94251"/>
          <a:stretch/>
        </p:blipFill>
        <p:spPr>
          <a:xfrm>
            <a:off x="6067603" y="0"/>
            <a:ext cx="6124397" cy="511728"/>
          </a:xfrm>
          <a:prstGeom prst="rect">
            <a:avLst/>
          </a:prstGeom>
        </p:spPr>
      </p:pic>
    </p:spTree>
    <p:extLst>
      <p:ext uri="{BB962C8B-B14F-4D97-AF65-F5344CB8AC3E}">
        <p14:creationId xmlns:p14="http://schemas.microsoft.com/office/powerpoint/2010/main" val="16824338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74A1-CE38-4CAD-9AD6-934D2A800ABD}"/>
              </a:ext>
            </a:extLst>
          </p:cNvPr>
          <p:cNvSpPr>
            <a:spLocks noGrp="1"/>
          </p:cNvSpPr>
          <p:nvPr>
            <p:ph type="title"/>
          </p:nvPr>
        </p:nvSpPr>
        <p:spPr/>
        <p:txBody>
          <a:bodyPr/>
          <a:lstStyle/>
          <a:p>
            <a:r>
              <a:rPr lang="en-US" dirty="0"/>
              <a:t>Non-mouse models of atherosclerosis</a:t>
            </a:r>
          </a:p>
        </p:txBody>
      </p:sp>
      <p:pic>
        <p:nvPicPr>
          <p:cNvPr id="5" name="Content Placeholder 4">
            <a:extLst>
              <a:ext uri="{FF2B5EF4-FFF2-40B4-BE49-F238E27FC236}">
                <a16:creationId xmlns:a16="http://schemas.microsoft.com/office/drawing/2014/main" id="{9529DE54-FA96-43C2-A451-06F14694925C}"/>
              </a:ext>
            </a:extLst>
          </p:cNvPr>
          <p:cNvPicPr>
            <a:picLocks noGrp="1" noChangeAspect="1"/>
          </p:cNvPicPr>
          <p:nvPr>
            <p:ph idx="1"/>
          </p:nvPr>
        </p:nvPicPr>
        <p:blipFill>
          <a:blip r:embed="rId2"/>
          <a:stretch>
            <a:fillRect/>
          </a:stretch>
        </p:blipFill>
        <p:spPr>
          <a:xfrm>
            <a:off x="2076073" y="1846263"/>
            <a:ext cx="8100180" cy="4022725"/>
          </a:xfrm>
        </p:spPr>
      </p:pic>
    </p:spTree>
    <p:extLst>
      <p:ext uri="{BB962C8B-B14F-4D97-AF65-F5344CB8AC3E}">
        <p14:creationId xmlns:p14="http://schemas.microsoft.com/office/powerpoint/2010/main" val="632447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DE2F-C410-4FFD-97A4-9083064C43F1}"/>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343A7F26-9DC4-4A93-8391-D7F2EFFE29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028167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EA8B-C2EB-43C1-A8B7-073735AE345B}"/>
              </a:ext>
            </a:extLst>
          </p:cNvPr>
          <p:cNvSpPr>
            <a:spLocks noGrp="1"/>
          </p:cNvSpPr>
          <p:nvPr>
            <p:ph type="title"/>
          </p:nvPr>
        </p:nvSpPr>
        <p:spPr>
          <a:xfrm>
            <a:off x="457200" y="594359"/>
            <a:ext cx="3320980" cy="2286000"/>
          </a:xfrm>
        </p:spPr>
        <p:txBody>
          <a:bodyPr anchor="ctr"/>
          <a:lstStyle/>
          <a:p>
            <a:r>
              <a:rPr lang="en-US" dirty="0"/>
              <a:t>Classification of experiments and Scientific Method</a:t>
            </a:r>
          </a:p>
        </p:txBody>
      </p:sp>
      <p:pic>
        <p:nvPicPr>
          <p:cNvPr id="8" name="Content Placeholder 7">
            <a:extLst>
              <a:ext uri="{FF2B5EF4-FFF2-40B4-BE49-F238E27FC236}">
                <a16:creationId xmlns:a16="http://schemas.microsoft.com/office/drawing/2014/main" id="{F28B8B85-077F-4B99-9C5A-4AFF5C40E5C4}"/>
              </a:ext>
            </a:extLst>
          </p:cNvPr>
          <p:cNvPicPr>
            <a:picLocks noGrp="1" noChangeAspect="1"/>
          </p:cNvPicPr>
          <p:nvPr>
            <p:ph idx="1"/>
          </p:nvPr>
        </p:nvPicPr>
        <p:blipFill>
          <a:blip r:embed="rId2"/>
          <a:stretch>
            <a:fillRect/>
          </a:stretch>
        </p:blipFill>
        <p:spPr>
          <a:xfrm>
            <a:off x="6096000" y="248429"/>
            <a:ext cx="4695454" cy="6361142"/>
          </a:xfrm>
        </p:spPr>
      </p:pic>
      <p:pic>
        <p:nvPicPr>
          <p:cNvPr id="11" name="Picture 10">
            <a:extLst>
              <a:ext uri="{FF2B5EF4-FFF2-40B4-BE49-F238E27FC236}">
                <a16:creationId xmlns:a16="http://schemas.microsoft.com/office/drawing/2014/main" id="{4BD407EE-0710-4332-B5D7-942100B08100}"/>
              </a:ext>
            </a:extLst>
          </p:cNvPr>
          <p:cNvPicPr>
            <a:picLocks noChangeAspect="1"/>
          </p:cNvPicPr>
          <p:nvPr/>
        </p:nvPicPr>
        <p:blipFill rotWithShape="1">
          <a:blip r:embed="rId3"/>
          <a:srcRect l="-5027" t="636" r="8002" b="-636"/>
          <a:stretch/>
        </p:blipFill>
        <p:spPr>
          <a:xfrm>
            <a:off x="-220710" y="2981558"/>
            <a:ext cx="4260147" cy="3161503"/>
          </a:xfrm>
          <a:prstGeom prst="rect">
            <a:avLst/>
          </a:prstGeom>
        </p:spPr>
      </p:pic>
    </p:spTree>
    <p:extLst>
      <p:ext uri="{BB962C8B-B14F-4D97-AF65-F5344CB8AC3E}">
        <p14:creationId xmlns:p14="http://schemas.microsoft.com/office/powerpoint/2010/main" val="3356086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4CFE21-A1CD-4220-A9E2-E11FD06B6793}"/>
              </a:ext>
            </a:extLst>
          </p:cNvPr>
          <p:cNvSpPr>
            <a:spLocks noGrp="1"/>
          </p:cNvSpPr>
          <p:nvPr>
            <p:ph type="title"/>
          </p:nvPr>
        </p:nvSpPr>
        <p:spPr>
          <a:xfrm>
            <a:off x="1097280" y="286603"/>
            <a:ext cx="10058400" cy="1450757"/>
          </a:xfrm>
        </p:spPr>
        <p:txBody>
          <a:bodyPr/>
          <a:lstStyle/>
          <a:p>
            <a:r>
              <a:rPr lang="en-US" dirty="0"/>
              <a:t>Biomarkers of atherosclerosis</a:t>
            </a:r>
          </a:p>
        </p:txBody>
      </p:sp>
      <p:pic>
        <p:nvPicPr>
          <p:cNvPr id="7" name="Content Placeholder 4">
            <a:extLst>
              <a:ext uri="{FF2B5EF4-FFF2-40B4-BE49-F238E27FC236}">
                <a16:creationId xmlns:a16="http://schemas.microsoft.com/office/drawing/2014/main" id="{A216A22E-13DB-4ED2-8A2E-C2FE92943839}"/>
              </a:ext>
            </a:extLst>
          </p:cNvPr>
          <p:cNvPicPr>
            <a:picLocks noGrp="1" noChangeAspect="1"/>
          </p:cNvPicPr>
          <p:nvPr>
            <p:ph idx="1"/>
          </p:nvPr>
        </p:nvPicPr>
        <p:blipFill>
          <a:blip r:embed="rId2"/>
          <a:stretch>
            <a:fillRect/>
          </a:stretch>
        </p:blipFill>
        <p:spPr>
          <a:xfrm>
            <a:off x="1746473" y="1846263"/>
            <a:ext cx="8759380" cy="4022725"/>
          </a:xfrm>
        </p:spPr>
      </p:pic>
    </p:spTree>
    <p:extLst>
      <p:ext uri="{BB962C8B-B14F-4D97-AF65-F5344CB8AC3E}">
        <p14:creationId xmlns:p14="http://schemas.microsoft.com/office/powerpoint/2010/main" val="3941064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0C6314-8CF1-484B-97CB-FD5C9FFAA8D4}"/>
              </a:ext>
            </a:extLst>
          </p:cNvPr>
          <p:cNvSpPr>
            <a:spLocks noGrp="1"/>
          </p:cNvSpPr>
          <p:nvPr>
            <p:ph type="title"/>
          </p:nvPr>
        </p:nvSpPr>
        <p:spPr>
          <a:xfrm>
            <a:off x="1097280" y="286603"/>
            <a:ext cx="10058400" cy="1450757"/>
          </a:xfrm>
        </p:spPr>
        <p:txBody>
          <a:bodyPr/>
          <a:lstStyle/>
          <a:p>
            <a:r>
              <a:rPr lang="en-US" dirty="0"/>
              <a:t>Inflammation </a:t>
            </a:r>
          </a:p>
        </p:txBody>
      </p:sp>
      <p:graphicFrame>
        <p:nvGraphicFramePr>
          <p:cNvPr id="5" name="Content Placeholder 4">
            <a:extLst>
              <a:ext uri="{FF2B5EF4-FFF2-40B4-BE49-F238E27FC236}">
                <a16:creationId xmlns:a16="http://schemas.microsoft.com/office/drawing/2014/main" id="{5EFD5DFA-75F1-4C9B-B89C-72B30AD7BD98}"/>
              </a:ext>
            </a:extLst>
          </p:cNvPr>
          <p:cNvGraphicFramePr>
            <a:graphicFrameLocks noGrp="1"/>
          </p:cNvGraphicFramePr>
          <p:nvPr>
            <p:ph idx="1"/>
            <p:extLst>
              <p:ext uri="{D42A27DB-BD31-4B8C-83A1-F6EECF244321}">
                <p14:modId xmlns:p14="http://schemas.microsoft.com/office/powerpoint/2010/main" val="120141029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57811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65AECD-0899-41AB-8102-E92555EE2694}"/>
              </a:ext>
            </a:extLst>
          </p:cNvPr>
          <p:cNvSpPr>
            <a:spLocks noGrp="1"/>
          </p:cNvSpPr>
          <p:nvPr>
            <p:ph type="title"/>
          </p:nvPr>
        </p:nvSpPr>
        <p:spPr>
          <a:xfrm>
            <a:off x="1097280" y="286603"/>
            <a:ext cx="10058400" cy="1450757"/>
          </a:xfrm>
        </p:spPr>
        <p:txBody>
          <a:bodyPr/>
          <a:lstStyle/>
          <a:p>
            <a:r>
              <a:rPr lang="en-US" dirty="0"/>
              <a:t>Cells </a:t>
            </a:r>
          </a:p>
        </p:txBody>
      </p:sp>
      <p:sp>
        <p:nvSpPr>
          <p:cNvPr id="5" name="Content Placeholder 2">
            <a:extLst>
              <a:ext uri="{FF2B5EF4-FFF2-40B4-BE49-F238E27FC236}">
                <a16:creationId xmlns:a16="http://schemas.microsoft.com/office/drawing/2014/main" id="{C9E85101-954F-49E5-A679-00E0332058BF}"/>
              </a:ext>
            </a:extLst>
          </p:cNvPr>
          <p:cNvSpPr>
            <a:spLocks noGrp="1"/>
          </p:cNvSpPr>
          <p:nvPr>
            <p:ph idx="1"/>
          </p:nvPr>
        </p:nvSpPr>
        <p:spPr>
          <a:xfrm>
            <a:off x="1097280" y="1845734"/>
            <a:ext cx="10058400" cy="4023360"/>
          </a:xfrm>
        </p:spPr>
        <p:txBody>
          <a:bodyPr/>
          <a:lstStyle/>
          <a:p>
            <a:endParaRPr lang="en-US" dirty="0"/>
          </a:p>
        </p:txBody>
      </p:sp>
      <p:graphicFrame>
        <p:nvGraphicFramePr>
          <p:cNvPr id="6" name="Content Placeholder 4">
            <a:extLst>
              <a:ext uri="{FF2B5EF4-FFF2-40B4-BE49-F238E27FC236}">
                <a16:creationId xmlns:a16="http://schemas.microsoft.com/office/drawing/2014/main" id="{F9A1B7A2-0E2B-4D74-ABB0-152368746816}"/>
              </a:ext>
            </a:extLst>
          </p:cNvPr>
          <p:cNvGraphicFramePr>
            <a:graphicFrameLocks/>
          </p:cNvGraphicFramePr>
          <p:nvPr>
            <p:extLst>
              <p:ext uri="{D42A27DB-BD31-4B8C-83A1-F6EECF244321}">
                <p14:modId xmlns:p14="http://schemas.microsoft.com/office/powerpoint/2010/main" val="2509755876"/>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36806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FB4C10-BBE6-4E94-ACAE-982A8946682C}"/>
              </a:ext>
            </a:extLst>
          </p:cNvPr>
          <p:cNvSpPr>
            <a:spLocks noGrp="1"/>
          </p:cNvSpPr>
          <p:nvPr>
            <p:ph type="title"/>
          </p:nvPr>
        </p:nvSpPr>
        <p:spPr>
          <a:xfrm>
            <a:off x="1097280" y="286603"/>
            <a:ext cx="10058400" cy="1450757"/>
          </a:xfrm>
        </p:spPr>
        <p:txBody>
          <a:bodyPr/>
          <a:lstStyle/>
          <a:p>
            <a:r>
              <a:rPr lang="en-US" dirty="0"/>
              <a:t>Cell Death</a:t>
            </a:r>
          </a:p>
        </p:txBody>
      </p:sp>
      <p:graphicFrame>
        <p:nvGraphicFramePr>
          <p:cNvPr id="5" name="Content Placeholder 4">
            <a:extLst>
              <a:ext uri="{FF2B5EF4-FFF2-40B4-BE49-F238E27FC236}">
                <a16:creationId xmlns:a16="http://schemas.microsoft.com/office/drawing/2014/main" id="{29CDCB54-934F-49B0-A1C9-41DFBA28CD20}"/>
              </a:ext>
            </a:extLst>
          </p:cNvPr>
          <p:cNvGraphicFramePr>
            <a:graphicFrameLocks noGrp="1"/>
          </p:cNvGraphicFramePr>
          <p:nvPr>
            <p:ph idx="1"/>
            <p:extLst>
              <p:ext uri="{D42A27DB-BD31-4B8C-83A1-F6EECF244321}">
                <p14:modId xmlns:p14="http://schemas.microsoft.com/office/powerpoint/2010/main" val="140673311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11853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678F8-014F-4659-977B-366E98D8588A}"/>
              </a:ext>
            </a:extLst>
          </p:cNvPr>
          <p:cNvSpPr>
            <a:spLocks noGrp="1"/>
          </p:cNvSpPr>
          <p:nvPr>
            <p:ph type="title"/>
          </p:nvPr>
        </p:nvSpPr>
        <p:spPr>
          <a:xfrm>
            <a:off x="1097280" y="286603"/>
            <a:ext cx="10058400" cy="1450757"/>
          </a:xfrm>
        </p:spPr>
        <p:txBody>
          <a:bodyPr/>
          <a:lstStyle/>
          <a:p>
            <a:r>
              <a:rPr lang="en-US" dirty="0"/>
              <a:t>Non-invasive Imaging</a:t>
            </a:r>
          </a:p>
        </p:txBody>
      </p:sp>
      <p:graphicFrame>
        <p:nvGraphicFramePr>
          <p:cNvPr id="5" name="Content Placeholder 3">
            <a:extLst>
              <a:ext uri="{FF2B5EF4-FFF2-40B4-BE49-F238E27FC236}">
                <a16:creationId xmlns:a16="http://schemas.microsoft.com/office/drawing/2014/main" id="{118AABB2-377D-498E-A078-4645CB9068AD}"/>
              </a:ext>
            </a:extLst>
          </p:cNvPr>
          <p:cNvGraphicFramePr>
            <a:graphicFrameLocks noGrp="1"/>
          </p:cNvGraphicFramePr>
          <p:nvPr>
            <p:ph idx="1"/>
            <p:extLst>
              <p:ext uri="{D42A27DB-BD31-4B8C-83A1-F6EECF244321}">
                <p14:modId xmlns:p14="http://schemas.microsoft.com/office/powerpoint/2010/main" val="373092795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9979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3EE4-C01B-49A3-BE87-6F974871976D}"/>
              </a:ext>
            </a:extLst>
          </p:cNvPr>
          <p:cNvSpPr>
            <a:spLocks noGrp="1"/>
          </p:cNvSpPr>
          <p:nvPr>
            <p:ph type="title"/>
          </p:nvPr>
        </p:nvSpPr>
        <p:spPr/>
        <p:txBody>
          <a:bodyPr/>
          <a:lstStyle/>
          <a:p>
            <a:r>
              <a:rPr lang="en-US" dirty="0"/>
              <a:t>Measurement</a:t>
            </a:r>
          </a:p>
        </p:txBody>
      </p:sp>
      <p:sp>
        <p:nvSpPr>
          <p:cNvPr id="3" name="Text Placeholder 2">
            <a:extLst>
              <a:ext uri="{FF2B5EF4-FFF2-40B4-BE49-F238E27FC236}">
                <a16:creationId xmlns:a16="http://schemas.microsoft.com/office/drawing/2014/main" id="{726D02AD-82C3-44D4-8254-454D694AF6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57210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9C3FB-0269-41D3-8B13-514AB16B9040}"/>
              </a:ext>
            </a:extLst>
          </p:cNvPr>
          <p:cNvSpPr txBox="1"/>
          <p:nvPr/>
        </p:nvSpPr>
        <p:spPr>
          <a:xfrm>
            <a:off x="242835" y="241160"/>
            <a:ext cx="11825235" cy="5516545"/>
          </a:xfrm>
          <a:prstGeom prst="rect">
            <a:avLst/>
          </a:prstGeom>
          <a:noFill/>
        </p:spPr>
        <p:txBody>
          <a:bodyPr wrap="square" numCol="3" spcCol="731520">
            <a:spAutoFit/>
          </a:bodyPr>
          <a:lstStyle/>
          <a:p>
            <a:pPr algn="just"/>
            <a:r>
              <a:rPr lang="en-US" sz="2000" dirty="0">
                <a:solidFill>
                  <a:schemeClr val="accent1">
                    <a:lumMod val="75000"/>
                  </a:schemeClr>
                </a:solidFill>
              </a:rPr>
              <a:t>Protein:</a:t>
            </a:r>
          </a:p>
          <a:p>
            <a:pPr algn="just"/>
            <a:endParaRPr lang="en-US" dirty="0"/>
          </a:p>
          <a:p>
            <a:pPr algn="just"/>
            <a:r>
              <a:rPr lang="en-US" dirty="0"/>
              <a:t>2d gel electrophoresis </a:t>
            </a:r>
          </a:p>
          <a:p>
            <a:pPr algn="just"/>
            <a:r>
              <a:rPr lang="en-US" dirty="0"/>
              <a:t>Staining (silver, zinc,...)</a:t>
            </a:r>
          </a:p>
          <a:p>
            <a:pPr algn="just"/>
            <a:r>
              <a:rPr lang="en-US" dirty="0"/>
              <a:t>Using metabolites </a:t>
            </a:r>
          </a:p>
          <a:p>
            <a:pPr algn="just"/>
            <a:r>
              <a:rPr lang="en-US" dirty="0"/>
              <a:t>Labeling</a:t>
            </a:r>
          </a:p>
          <a:p>
            <a:pPr algn="just"/>
            <a:r>
              <a:rPr lang="en-US" dirty="0"/>
              <a:t>Western blot</a:t>
            </a:r>
          </a:p>
          <a:p>
            <a:pPr algn="just"/>
            <a:r>
              <a:rPr lang="en-US" dirty="0"/>
              <a:t>Chromatography </a:t>
            </a:r>
          </a:p>
          <a:p>
            <a:pPr algn="just"/>
            <a:r>
              <a:rPr lang="en-US" dirty="0"/>
              <a:t>Gel filtration Chromatography (size exclusion)</a:t>
            </a:r>
          </a:p>
          <a:p>
            <a:pPr algn="just"/>
            <a:endParaRPr lang="en-US" dirty="0"/>
          </a:p>
          <a:p>
            <a:pPr algn="just"/>
            <a:endParaRPr lang="en-US" dirty="0"/>
          </a:p>
          <a:p>
            <a:pPr algn="just"/>
            <a:r>
              <a:rPr lang="en-US" sz="2000" dirty="0">
                <a:solidFill>
                  <a:schemeClr val="accent1">
                    <a:lumMod val="75000"/>
                  </a:schemeClr>
                </a:solidFill>
              </a:rPr>
              <a:t>Nucleic acids:</a:t>
            </a:r>
          </a:p>
          <a:p>
            <a:pPr algn="just"/>
            <a:endParaRPr lang="en-US" dirty="0"/>
          </a:p>
          <a:p>
            <a:pPr algn="just"/>
            <a:r>
              <a:rPr lang="en-US" dirty="0"/>
              <a:t>Electrophoresis (agarose, pulse filled, KFLP)</a:t>
            </a:r>
          </a:p>
          <a:p>
            <a:pPr algn="just"/>
            <a:r>
              <a:rPr lang="en-US" dirty="0"/>
              <a:t>SNP</a:t>
            </a:r>
          </a:p>
          <a:p>
            <a:pPr algn="just"/>
            <a:r>
              <a:rPr lang="en-US" dirty="0"/>
              <a:t>Dot slot blotting</a:t>
            </a:r>
          </a:p>
          <a:p>
            <a:pPr algn="just"/>
            <a:endParaRPr lang="en-US" dirty="0"/>
          </a:p>
          <a:p>
            <a:pPr algn="just"/>
            <a:r>
              <a:rPr lang="en-US" sz="2000" dirty="0">
                <a:solidFill>
                  <a:schemeClr val="accent1">
                    <a:lumMod val="75000"/>
                  </a:schemeClr>
                </a:solidFill>
              </a:rPr>
              <a:t>Detection and quantification of RNA and DNA sequencing:</a:t>
            </a:r>
          </a:p>
          <a:p>
            <a:pPr algn="just"/>
            <a:endParaRPr lang="en-US" dirty="0"/>
          </a:p>
          <a:p>
            <a:pPr algn="just"/>
            <a:r>
              <a:rPr lang="en-US" dirty="0"/>
              <a:t>Northern blot</a:t>
            </a:r>
          </a:p>
          <a:p>
            <a:pPr algn="just"/>
            <a:r>
              <a:rPr lang="en-US" dirty="0" err="1"/>
              <a:t>RNAse</a:t>
            </a:r>
            <a:r>
              <a:rPr lang="en-US" dirty="0"/>
              <a:t> protection assay</a:t>
            </a:r>
          </a:p>
          <a:p>
            <a:pPr algn="just"/>
            <a:r>
              <a:rPr lang="en-US" dirty="0"/>
              <a:t>Reverse transcription</a:t>
            </a:r>
          </a:p>
          <a:p>
            <a:pPr algn="just"/>
            <a:endParaRPr lang="en-US" dirty="0"/>
          </a:p>
          <a:p>
            <a:pPr algn="just"/>
            <a:endParaRPr lang="en-US" dirty="0"/>
          </a:p>
          <a:p>
            <a:pPr algn="just"/>
            <a:r>
              <a:rPr lang="en-US" sz="2000" dirty="0">
                <a:solidFill>
                  <a:schemeClr val="accent1">
                    <a:lumMod val="75000"/>
                  </a:schemeClr>
                </a:solidFill>
              </a:rPr>
              <a:t>Cloning and manipulation:</a:t>
            </a:r>
          </a:p>
          <a:p>
            <a:pPr algn="just"/>
            <a:endParaRPr lang="en-US" dirty="0"/>
          </a:p>
          <a:p>
            <a:pPr algn="just"/>
            <a:r>
              <a:rPr lang="en-US" dirty="0"/>
              <a:t>Plasmid and viral vector (PCR and RT-PCR)</a:t>
            </a:r>
          </a:p>
          <a:p>
            <a:pPr algn="just"/>
            <a:r>
              <a:rPr lang="en-US" dirty="0"/>
              <a:t>SAGE</a:t>
            </a:r>
          </a:p>
          <a:p>
            <a:pPr algn="just"/>
            <a:r>
              <a:rPr lang="en-US" dirty="0"/>
              <a:t>Gene silencing</a:t>
            </a:r>
          </a:p>
          <a:p>
            <a:pPr algn="just"/>
            <a:endParaRPr lang="en-US" dirty="0"/>
          </a:p>
          <a:p>
            <a:pPr algn="just"/>
            <a:endParaRPr lang="en-US" dirty="0"/>
          </a:p>
          <a:p>
            <a:pPr algn="just"/>
            <a:endParaRPr lang="en-US" sz="2000" dirty="0">
              <a:solidFill>
                <a:schemeClr val="accent1">
                  <a:lumMod val="75000"/>
                </a:schemeClr>
              </a:solidFill>
            </a:endParaRPr>
          </a:p>
          <a:p>
            <a:pPr algn="just"/>
            <a:endParaRPr lang="en-US" sz="2000" dirty="0">
              <a:solidFill>
                <a:schemeClr val="accent1">
                  <a:lumMod val="75000"/>
                </a:schemeClr>
              </a:solidFill>
            </a:endParaRPr>
          </a:p>
          <a:p>
            <a:pPr algn="just"/>
            <a:endParaRPr lang="en-US" sz="2000" dirty="0">
              <a:solidFill>
                <a:schemeClr val="accent1">
                  <a:lumMod val="75000"/>
                </a:schemeClr>
              </a:solidFill>
            </a:endParaRPr>
          </a:p>
          <a:p>
            <a:pPr algn="just"/>
            <a:r>
              <a:rPr lang="en-US" sz="2000" dirty="0">
                <a:solidFill>
                  <a:schemeClr val="accent1">
                    <a:lumMod val="75000"/>
                  </a:schemeClr>
                </a:solidFill>
              </a:rPr>
              <a:t>Antibody-based techniques:</a:t>
            </a:r>
          </a:p>
          <a:p>
            <a:pPr algn="just"/>
            <a:endParaRPr lang="en-US" dirty="0"/>
          </a:p>
          <a:p>
            <a:pPr algn="just"/>
            <a:r>
              <a:rPr lang="en-US" dirty="0"/>
              <a:t>A) monoclonal</a:t>
            </a:r>
          </a:p>
          <a:p>
            <a:pPr algn="just"/>
            <a:r>
              <a:rPr lang="en-US" dirty="0"/>
              <a:t>B) purification use:</a:t>
            </a:r>
          </a:p>
          <a:p>
            <a:pPr algn="just"/>
            <a:r>
              <a:rPr lang="en-US" dirty="0"/>
              <a:t>     As probe (iodinated, biotin, enzyme-linked, fluorescent, colloidal gold)</a:t>
            </a:r>
          </a:p>
          <a:p>
            <a:pPr algn="just"/>
            <a:r>
              <a:rPr lang="en-US" dirty="0"/>
              <a:t>     Identify quantitative antigens</a:t>
            </a:r>
          </a:p>
          <a:p>
            <a:pPr algn="just"/>
            <a:r>
              <a:rPr lang="en-US" dirty="0"/>
              <a:t>     Immune precipitation (radioimmunoassay, ELIZA, ELIZPOT)</a:t>
            </a:r>
          </a:p>
          <a:p>
            <a:pPr algn="just"/>
            <a:r>
              <a:rPr lang="en-US" dirty="0"/>
              <a:t>C) flow cytometry (DNA content, apoptosis)</a:t>
            </a:r>
          </a:p>
        </p:txBody>
      </p:sp>
    </p:spTree>
    <p:extLst>
      <p:ext uri="{BB962C8B-B14F-4D97-AF65-F5344CB8AC3E}">
        <p14:creationId xmlns:p14="http://schemas.microsoft.com/office/powerpoint/2010/main" val="6340755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5FAE43A-A44D-47EF-8F57-766530BF5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801" y="237272"/>
            <a:ext cx="5141897" cy="43074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D Gel Electrophoresis - Applied Biomics">
            <a:extLst>
              <a:ext uri="{FF2B5EF4-FFF2-40B4-BE49-F238E27FC236}">
                <a16:creationId xmlns:a16="http://schemas.microsoft.com/office/drawing/2014/main" id="{8461290B-BE7E-44D7-BC61-2313AC875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47" y="237272"/>
            <a:ext cx="2124075" cy="2152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AD1627-FBFB-4A05-85ED-6DB310EFC1D0}"/>
              </a:ext>
            </a:extLst>
          </p:cNvPr>
          <p:cNvSpPr txBox="1"/>
          <p:nvPr/>
        </p:nvSpPr>
        <p:spPr>
          <a:xfrm>
            <a:off x="257247" y="2389922"/>
            <a:ext cx="2357650" cy="369332"/>
          </a:xfrm>
          <a:prstGeom prst="rect">
            <a:avLst/>
          </a:prstGeom>
          <a:noFill/>
        </p:spPr>
        <p:txBody>
          <a:bodyPr wrap="square">
            <a:spAutoFit/>
          </a:bodyPr>
          <a:lstStyle/>
          <a:p>
            <a:pPr algn="just"/>
            <a:r>
              <a:rPr lang="en-US" dirty="0">
                <a:solidFill>
                  <a:schemeClr val="accent1">
                    <a:lumMod val="75000"/>
                  </a:schemeClr>
                </a:solidFill>
              </a:rPr>
              <a:t>2d gel electrophoresis </a:t>
            </a:r>
          </a:p>
        </p:txBody>
      </p:sp>
      <p:sp>
        <p:nvSpPr>
          <p:cNvPr id="6" name="TextBox 5">
            <a:extLst>
              <a:ext uri="{FF2B5EF4-FFF2-40B4-BE49-F238E27FC236}">
                <a16:creationId xmlns:a16="http://schemas.microsoft.com/office/drawing/2014/main" id="{E5B0B405-4417-4F32-83D6-C6E93F54BA8D}"/>
              </a:ext>
            </a:extLst>
          </p:cNvPr>
          <p:cNvSpPr txBox="1"/>
          <p:nvPr/>
        </p:nvSpPr>
        <p:spPr>
          <a:xfrm>
            <a:off x="257247" y="4749979"/>
            <a:ext cx="7399148" cy="1200329"/>
          </a:xfrm>
          <a:prstGeom prst="rect">
            <a:avLst/>
          </a:prstGeom>
          <a:noFill/>
        </p:spPr>
        <p:txBody>
          <a:bodyPr wrap="square">
            <a:spAutoFit/>
          </a:bodyPr>
          <a:lstStyle/>
          <a:p>
            <a:pPr algn="just"/>
            <a:r>
              <a:rPr lang="en-US" dirty="0">
                <a:solidFill>
                  <a:schemeClr val="accent1">
                    <a:lumMod val="75000"/>
                  </a:schemeClr>
                </a:solidFill>
              </a:rPr>
              <a:t>Western blot</a:t>
            </a:r>
          </a:p>
          <a:p>
            <a:pPr algn="just"/>
            <a:r>
              <a:rPr lang="en-US" dirty="0"/>
              <a:t>target protein complexes can be isolated by </a:t>
            </a:r>
            <a:r>
              <a:rPr lang="en-US" dirty="0">
                <a:solidFill>
                  <a:schemeClr val="accent1">
                    <a:lumMod val="75000"/>
                  </a:schemeClr>
                </a:solidFill>
              </a:rPr>
              <a:t>immunoprecipitation </a:t>
            </a:r>
            <a:r>
              <a:rPr lang="en-US" dirty="0"/>
              <a:t>or</a:t>
            </a:r>
            <a:r>
              <a:rPr lang="en-US" dirty="0">
                <a:solidFill>
                  <a:schemeClr val="accent1">
                    <a:lumMod val="75000"/>
                  </a:schemeClr>
                </a:solidFill>
              </a:rPr>
              <a:t> chromatography</a:t>
            </a:r>
            <a:r>
              <a:rPr lang="en-US" dirty="0"/>
              <a:t> followed by western blotting to probe for potential binding partners.</a:t>
            </a:r>
          </a:p>
        </p:txBody>
      </p:sp>
      <p:pic>
        <p:nvPicPr>
          <p:cNvPr id="2054" name="Picture 6" descr="Western blot analysis technique in detecting protein expression level |  Medicilon">
            <a:extLst>
              <a:ext uri="{FF2B5EF4-FFF2-40B4-BE49-F238E27FC236}">
                <a16:creationId xmlns:a16="http://schemas.microsoft.com/office/drawing/2014/main" id="{D1A157F5-E72C-44CA-B754-7DEA84EE7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47" y="2759254"/>
            <a:ext cx="23050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l Filtration Chromatography | SpringerLink">
            <a:extLst>
              <a:ext uri="{FF2B5EF4-FFF2-40B4-BE49-F238E27FC236}">
                <a16:creationId xmlns:a16="http://schemas.microsoft.com/office/drawing/2014/main" id="{B3F19248-613F-4B40-A232-289200F6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874" y="237272"/>
            <a:ext cx="4061287" cy="541337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Gel filtration chromatography of MDH-tubulin complex. Gel filtration... |  Download Scientific Diagram">
            <a:extLst>
              <a:ext uri="{FF2B5EF4-FFF2-40B4-BE49-F238E27FC236}">
                <a16:creationId xmlns:a16="http://schemas.microsoft.com/office/drawing/2014/main" id="{4D59CD58-2D70-4C7A-83CD-327C01595500}"/>
              </a:ext>
            </a:extLst>
          </p:cNvPr>
          <p:cNvSpPr>
            <a:spLocks noChangeAspect="1" noChangeArrowheads="1"/>
          </p:cNvSpPr>
          <p:nvPr/>
        </p:nvSpPr>
        <p:spPr bwMode="auto">
          <a:xfrm>
            <a:off x="8278426" y="3986311"/>
            <a:ext cx="149352" cy="14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Gel filtration chromatography of MDH-tubulin complex. Gel filtration... |  Download Scientific Diagram">
            <a:extLst>
              <a:ext uri="{FF2B5EF4-FFF2-40B4-BE49-F238E27FC236}">
                <a16:creationId xmlns:a16="http://schemas.microsoft.com/office/drawing/2014/main" id="{1A62149F-1734-4665-8CE0-8F68B189F4DE}"/>
              </a:ext>
            </a:extLst>
          </p:cNvPr>
          <p:cNvSpPr>
            <a:spLocks noChangeAspect="1" noChangeArrowheads="1"/>
          </p:cNvSpPr>
          <p:nvPr/>
        </p:nvSpPr>
        <p:spPr bwMode="auto">
          <a:xfrm>
            <a:off x="8430826" y="4138711"/>
            <a:ext cx="149352" cy="14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A1DABFCF-B389-4E9E-B39D-CD2508670736}"/>
              </a:ext>
            </a:extLst>
          </p:cNvPr>
          <p:cNvSpPr txBox="1"/>
          <p:nvPr/>
        </p:nvSpPr>
        <p:spPr>
          <a:xfrm>
            <a:off x="8353102" y="5886911"/>
            <a:ext cx="6093724" cy="369332"/>
          </a:xfrm>
          <a:prstGeom prst="rect">
            <a:avLst/>
          </a:prstGeom>
          <a:noFill/>
        </p:spPr>
        <p:txBody>
          <a:bodyPr wrap="square">
            <a:spAutoFit/>
          </a:bodyPr>
          <a:lstStyle/>
          <a:p>
            <a:r>
              <a:rPr lang="en-US" dirty="0">
                <a:solidFill>
                  <a:schemeClr val="accent1">
                    <a:lumMod val="75000"/>
                  </a:schemeClr>
                </a:solidFill>
              </a:rPr>
              <a:t>Gel filtration Chromatography </a:t>
            </a:r>
          </a:p>
        </p:txBody>
      </p:sp>
      <p:pic>
        <p:nvPicPr>
          <p:cNvPr id="2062" name="Picture 14" descr="Gel filtration chromatography of MDH-tubulin complex. Gel filtration chromatography of refolding mixtures of FITClabeled MDH (0.03 M) with tubulin (1 M) was performed using a Sephacryl S-200 column. The FITC fluorescence intensity of the fractions collected from the above column is shown by the dotted line; the solid line refers to absorbance measurement at 280 nm. ">
            <a:extLst>
              <a:ext uri="{FF2B5EF4-FFF2-40B4-BE49-F238E27FC236}">
                <a16:creationId xmlns:a16="http://schemas.microsoft.com/office/drawing/2014/main" id="{0CD1B6B9-AF4F-4429-B630-752DFD4C8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6002" y="2647665"/>
            <a:ext cx="3561894" cy="32392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7D1E04-0352-4466-9D9A-AB5C88DADA5D}"/>
              </a:ext>
            </a:extLst>
          </p:cNvPr>
          <p:cNvSpPr txBox="1"/>
          <p:nvPr/>
        </p:nvSpPr>
        <p:spPr>
          <a:xfrm>
            <a:off x="5320734" y="6328340"/>
            <a:ext cx="1550532" cy="584775"/>
          </a:xfrm>
          <a:prstGeom prst="rect">
            <a:avLst/>
          </a:prstGeom>
          <a:noFill/>
        </p:spPr>
        <p:txBody>
          <a:bodyPr wrap="square" rtlCol="0">
            <a:spAutoFit/>
          </a:bodyPr>
          <a:lstStyle/>
          <a:p>
            <a:r>
              <a:rPr lang="en-US" sz="3200" dirty="0">
                <a:solidFill>
                  <a:schemeClr val="bg1"/>
                </a:solidFill>
              </a:rPr>
              <a:t>proteins</a:t>
            </a:r>
          </a:p>
        </p:txBody>
      </p:sp>
    </p:spTree>
    <p:extLst>
      <p:ext uri="{BB962C8B-B14F-4D97-AF65-F5344CB8AC3E}">
        <p14:creationId xmlns:p14="http://schemas.microsoft.com/office/powerpoint/2010/main" val="40905068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anim calcmode="lin" valueType="num">
                                      <p:cBhvr additive="base">
                                        <p:cTn id="7" dur="500" fill="hold"/>
                                        <p:tgtEl>
                                          <p:spTgt spid="2062"/>
                                        </p:tgtEl>
                                        <p:attrNameLst>
                                          <p:attrName>ppt_x</p:attrName>
                                        </p:attrNameLst>
                                      </p:cBhvr>
                                      <p:tavLst>
                                        <p:tav tm="0">
                                          <p:val>
                                            <p:strVal val="#ppt_x"/>
                                          </p:val>
                                        </p:tav>
                                        <p:tav tm="100000">
                                          <p:val>
                                            <p:strVal val="#ppt_x"/>
                                          </p:val>
                                        </p:tav>
                                      </p:tavLst>
                                    </p:anim>
                                    <p:anim calcmode="lin" valueType="num">
                                      <p:cBhvr additive="base">
                                        <p:cTn id="8" dur="500" fill="hold"/>
                                        <p:tgtEl>
                                          <p:spTgt spid="2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ingle nucleotide polymorphisms (SNPs): from a single SNP to an SNP... |  Download Scientific Diagram">
            <a:extLst>
              <a:ext uri="{FF2B5EF4-FFF2-40B4-BE49-F238E27FC236}">
                <a16:creationId xmlns:a16="http://schemas.microsoft.com/office/drawing/2014/main" id="{0B804B98-4E39-46F6-A296-E60DA14ED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8298" y="369332"/>
            <a:ext cx="4031842" cy="2523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ulsed Field Gel Electrophoresis (PFGE)">
            <a:extLst>
              <a:ext uri="{FF2B5EF4-FFF2-40B4-BE49-F238E27FC236}">
                <a16:creationId xmlns:a16="http://schemas.microsoft.com/office/drawing/2014/main" id="{0432DB72-911E-4491-9680-887046802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823920" cy="3539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61CD0C-45EF-4032-9D86-0C3A1C3E305B}"/>
              </a:ext>
            </a:extLst>
          </p:cNvPr>
          <p:cNvSpPr txBox="1"/>
          <p:nvPr/>
        </p:nvSpPr>
        <p:spPr>
          <a:xfrm>
            <a:off x="1495732" y="3339533"/>
            <a:ext cx="3429000" cy="338554"/>
          </a:xfrm>
          <a:prstGeom prst="rect">
            <a:avLst/>
          </a:prstGeom>
          <a:noFill/>
          <a:effectLst>
            <a:outerShdw blurRad="50800" dist="50800" dir="5400000" algn="ctr" rotWithShape="0">
              <a:schemeClr val="accent1"/>
            </a:outerShdw>
          </a:effectLst>
        </p:spPr>
        <p:txBody>
          <a:bodyPr wrap="square">
            <a:spAutoFit/>
          </a:bodyPr>
          <a:lstStyle/>
          <a:p>
            <a:pPr algn="just"/>
            <a:r>
              <a:rPr lang="en-US" sz="1600" dirty="0">
                <a:solidFill>
                  <a:schemeClr val="accent1">
                    <a:lumMod val="75000"/>
                  </a:schemeClr>
                </a:solidFill>
              </a:rPr>
              <a:t>Electrophoresis (agarose, pulse filled)</a:t>
            </a:r>
          </a:p>
        </p:txBody>
      </p:sp>
      <p:pic>
        <p:nvPicPr>
          <p:cNvPr id="5" name="Picture 4">
            <a:extLst>
              <a:ext uri="{FF2B5EF4-FFF2-40B4-BE49-F238E27FC236}">
                <a16:creationId xmlns:a16="http://schemas.microsoft.com/office/drawing/2014/main" id="{E2F464F2-6FBD-4ADE-B3FD-51C32C0022E0}"/>
              </a:ext>
            </a:extLst>
          </p:cNvPr>
          <p:cNvPicPr>
            <a:picLocks noChangeAspect="1"/>
          </p:cNvPicPr>
          <p:nvPr/>
        </p:nvPicPr>
        <p:blipFill rotWithShape="1">
          <a:blip r:embed="rId4"/>
          <a:srcRect l="8876" t="-1884" r="8323" b="1884"/>
          <a:stretch/>
        </p:blipFill>
        <p:spPr>
          <a:xfrm>
            <a:off x="0" y="4047956"/>
            <a:ext cx="6521923" cy="2182988"/>
          </a:xfrm>
          <a:prstGeom prst="rect">
            <a:avLst/>
          </a:prstGeom>
        </p:spPr>
      </p:pic>
      <p:sp>
        <p:nvSpPr>
          <p:cNvPr id="10" name="TextBox 9">
            <a:extLst>
              <a:ext uri="{FF2B5EF4-FFF2-40B4-BE49-F238E27FC236}">
                <a16:creationId xmlns:a16="http://schemas.microsoft.com/office/drawing/2014/main" id="{A918F645-D423-40A6-A5E2-3021B7D75F1E}"/>
              </a:ext>
            </a:extLst>
          </p:cNvPr>
          <p:cNvSpPr txBox="1"/>
          <p:nvPr/>
        </p:nvSpPr>
        <p:spPr>
          <a:xfrm>
            <a:off x="4764343" y="3724656"/>
            <a:ext cx="1816510" cy="369332"/>
          </a:xfrm>
          <a:prstGeom prst="rect">
            <a:avLst/>
          </a:prstGeom>
          <a:noFill/>
        </p:spPr>
        <p:txBody>
          <a:bodyPr wrap="square">
            <a:spAutoFit/>
          </a:bodyPr>
          <a:lstStyle/>
          <a:p>
            <a:pPr algn="just"/>
            <a:r>
              <a:rPr lang="en-US" dirty="0">
                <a:solidFill>
                  <a:schemeClr val="accent1">
                    <a:lumMod val="75000"/>
                  </a:schemeClr>
                </a:solidFill>
              </a:rPr>
              <a:t>Dot slot blotting</a:t>
            </a:r>
          </a:p>
        </p:txBody>
      </p:sp>
      <p:pic>
        <p:nvPicPr>
          <p:cNvPr id="1030" name="Picture 6" descr="Identification of knockout lines by protein dot blot. a Schematic of the procedure: after transfection, cells are plated at limiting dilution in 96-well plates, and isolated colonies are picked and expanded. Lysates from clonal populations are blotted on a nitrocellulose membrane and probed for the protein of interest, along with a parallel control protein blot. b One batch of isolated clones (from a total of two) is shown after dot blotting with HuR antibody (left), and separate blotting for a control protein, Pum2 (right). Clones with insufficient control protein signal (&lt;two fold of the membrane background), denoted by an x, likely arose due to pipetting or blotting error, and were excluded from further analysis. Circles denote clones that validated (green) or did not validate (grey) by subsequent western blot. Clone HuR-5.B5 is designated by a star. Boxes around the blots indicate clones isolated from HuR-3, 4, and 5 targeting constructs (from top to bottom respectively)  ">
            <a:extLst>
              <a:ext uri="{FF2B5EF4-FFF2-40B4-BE49-F238E27FC236}">
                <a16:creationId xmlns:a16="http://schemas.microsoft.com/office/drawing/2014/main" id="{815B729C-1285-487C-B4F4-2208AF768B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2049" r="4994"/>
          <a:stretch/>
        </p:blipFill>
        <p:spPr bwMode="auto">
          <a:xfrm>
            <a:off x="6459793" y="2810044"/>
            <a:ext cx="5771536" cy="34669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45B705-C16B-4A26-9F36-C2D5A983BC06}"/>
              </a:ext>
            </a:extLst>
          </p:cNvPr>
          <p:cNvSpPr/>
          <p:nvPr/>
        </p:nvSpPr>
        <p:spPr>
          <a:xfrm>
            <a:off x="0" y="78658"/>
            <a:ext cx="6735097" cy="3539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AFAA65-A48C-4440-84CF-1520CF512FA7}"/>
              </a:ext>
            </a:extLst>
          </p:cNvPr>
          <p:cNvSpPr txBox="1"/>
          <p:nvPr/>
        </p:nvSpPr>
        <p:spPr>
          <a:xfrm>
            <a:off x="7536450" y="0"/>
            <a:ext cx="4031841" cy="369332"/>
          </a:xfrm>
          <a:prstGeom prst="rect">
            <a:avLst/>
          </a:prstGeom>
          <a:noFill/>
        </p:spPr>
        <p:txBody>
          <a:bodyPr wrap="square">
            <a:spAutoFit/>
          </a:bodyPr>
          <a:lstStyle/>
          <a:p>
            <a:pPr algn="l"/>
            <a:r>
              <a:rPr lang="en-US" b="0" i="0" u="none" strike="noStrike" dirty="0">
                <a:solidFill>
                  <a:schemeClr val="accent1">
                    <a:lumMod val="75000"/>
                  </a:schemeClr>
                </a:solidFill>
                <a:effectLst/>
                <a:latin typeface="Google Sans"/>
                <a:hlinkClick r:id="rId6">
                  <a:extLst>
                    <a:ext uri="{A12FA001-AC4F-418D-AE19-62706E023703}">
                      <ahyp:hlinkClr xmlns:ahyp="http://schemas.microsoft.com/office/drawing/2018/hyperlinkcolor" val="tx"/>
                    </a:ext>
                  </a:extLst>
                </a:hlinkClick>
              </a:rPr>
              <a:t>Single nucleotide polymorphisms (SNPs): </a:t>
            </a:r>
          </a:p>
        </p:txBody>
      </p:sp>
      <p:sp>
        <p:nvSpPr>
          <p:cNvPr id="17" name="TextBox 16">
            <a:extLst>
              <a:ext uri="{FF2B5EF4-FFF2-40B4-BE49-F238E27FC236}">
                <a16:creationId xmlns:a16="http://schemas.microsoft.com/office/drawing/2014/main" id="{6A32CA59-3547-4A30-8B49-F1E5A45CA4BD}"/>
              </a:ext>
            </a:extLst>
          </p:cNvPr>
          <p:cNvSpPr txBox="1"/>
          <p:nvPr/>
        </p:nvSpPr>
        <p:spPr>
          <a:xfrm>
            <a:off x="4472821" y="6307888"/>
            <a:ext cx="2399553" cy="584775"/>
          </a:xfrm>
          <a:prstGeom prst="rect">
            <a:avLst/>
          </a:prstGeom>
          <a:noFill/>
        </p:spPr>
        <p:txBody>
          <a:bodyPr wrap="square" rtlCol="0">
            <a:spAutoFit/>
          </a:bodyPr>
          <a:lstStyle/>
          <a:p>
            <a:pPr algn="just"/>
            <a:r>
              <a:rPr lang="en-US" sz="3200" dirty="0">
                <a:solidFill>
                  <a:schemeClr val="bg1"/>
                </a:solidFill>
              </a:rPr>
              <a:t>Nucleic acids</a:t>
            </a:r>
          </a:p>
        </p:txBody>
      </p:sp>
    </p:spTree>
    <p:extLst>
      <p:ext uri="{BB962C8B-B14F-4D97-AF65-F5344CB8AC3E}">
        <p14:creationId xmlns:p14="http://schemas.microsoft.com/office/powerpoint/2010/main" val="6923819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500" fill="hold"/>
                                        <p:tgtEl>
                                          <p:spTgt spid="1030"/>
                                        </p:tgtEl>
                                        <p:attrNameLst>
                                          <p:attrName>ppt_x</p:attrName>
                                        </p:attrNameLst>
                                      </p:cBhvr>
                                      <p:tavLst>
                                        <p:tav tm="0">
                                          <p:val>
                                            <p:strVal val="#ppt_x"/>
                                          </p:val>
                                        </p:tav>
                                        <p:tav tm="100000">
                                          <p:val>
                                            <p:strVal val="#ppt_x"/>
                                          </p:val>
                                        </p:tav>
                                      </p:tavLst>
                                    </p:anim>
                                    <p:anim calcmode="lin" valueType="num">
                                      <p:cBhvr additive="base">
                                        <p:cTn id="1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additive="base">
                                        <p:cTn id="21" dur="500" fill="hold"/>
                                        <p:tgtEl>
                                          <p:spTgt spid="1032"/>
                                        </p:tgtEl>
                                        <p:attrNameLst>
                                          <p:attrName>ppt_x</p:attrName>
                                        </p:attrNameLst>
                                      </p:cBhvr>
                                      <p:tavLst>
                                        <p:tav tm="0">
                                          <p:val>
                                            <p:strVal val="#ppt_x"/>
                                          </p:val>
                                        </p:tav>
                                        <p:tav tm="100000">
                                          <p:val>
                                            <p:strVal val="#ppt_x"/>
                                          </p:val>
                                        </p:tav>
                                      </p:tavLst>
                                    </p:anim>
                                    <p:anim calcmode="lin" valueType="num">
                                      <p:cBhvr additive="base">
                                        <p:cTn id="22" dur="500" fill="hold"/>
                                        <p:tgtEl>
                                          <p:spTgt spid="103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6DC4-7B73-4A29-AAF6-0E23C236313D}"/>
              </a:ext>
            </a:extLst>
          </p:cNvPr>
          <p:cNvSpPr txBox="1"/>
          <p:nvPr/>
        </p:nvSpPr>
        <p:spPr>
          <a:xfrm>
            <a:off x="1219200" y="6273225"/>
            <a:ext cx="9753600" cy="584775"/>
          </a:xfrm>
          <a:prstGeom prst="rect">
            <a:avLst/>
          </a:prstGeom>
          <a:noFill/>
        </p:spPr>
        <p:txBody>
          <a:bodyPr wrap="square" rtlCol="0">
            <a:spAutoFit/>
          </a:bodyPr>
          <a:lstStyle/>
          <a:p>
            <a:r>
              <a:rPr lang="en-US" sz="3200" dirty="0">
                <a:solidFill>
                  <a:schemeClr val="bg1"/>
                </a:solidFill>
              </a:rPr>
              <a:t>Detection and quantification of RNA and DNA sequencing</a:t>
            </a:r>
          </a:p>
        </p:txBody>
      </p:sp>
      <p:pic>
        <p:nvPicPr>
          <p:cNvPr id="2050" name="Picture 2" descr="Northern blot - Wikipedia">
            <a:extLst>
              <a:ext uri="{FF2B5EF4-FFF2-40B4-BE49-F238E27FC236}">
                <a16:creationId xmlns:a16="http://schemas.microsoft.com/office/drawing/2014/main" id="{5A7B8267-0EDB-4C80-BE08-6407CC1E36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9" t="3414" r="2658" b="5705"/>
          <a:stretch/>
        </p:blipFill>
        <p:spPr bwMode="auto">
          <a:xfrm>
            <a:off x="57915" y="1756404"/>
            <a:ext cx="5570482" cy="4498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9F6B82-47F3-49E5-A4B9-B4C2F5D16FE8}"/>
              </a:ext>
            </a:extLst>
          </p:cNvPr>
          <p:cNvPicPr>
            <a:picLocks noChangeAspect="1"/>
          </p:cNvPicPr>
          <p:nvPr/>
        </p:nvPicPr>
        <p:blipFill>
          <a:blip r:embed="rId3"/>
          <a:stretch>
            <a:fillRect/>
          </a:stretch>
        </p:blipFill>
        <p:spPr>
          <a:xfrm>
            <a:off x="1317980" y="29381"/>
            <a:ext cx="3050352" cy="2948316"/>
          </a:xfrm>
          <a:prstGeom prst="rect">
            <a:avLst/>
          </a:prstGeom>
        </p:spPr>
      </p:pic>
      <p:sp>
        <p:nvSpPr>
          <p:cNvPr id="9" name="TextBox 8">
            <a:extLst>
              <a:ext uri="{FF2B5EF4-FFF2-40B4-BE49-F238E27FC236}">
                <a16:creationId xmlns:a16="http://schemas.microsoft.com/office/drawing/2014/main" id="{B580806F-478F-4884-B88A-18845F743B3C}"/>
              </a:ext>
            </a:extLst>
          </p:cNvPr>
          <p:cNvSpPr txBox="1"/>
          <p:nvPr/>
        </p:nvSpPr>
        <p:spPr>
          <a:xfrm>
            <a:off x="6023751" y="2370184"/>
            <a:ext cx="1542586" cy="646331"/>
          </a:xfrm>
          <a:prstGeom prst="rect">
            <a:avLst/>
          </a:prstGeom>
          <a:noFill/>
          <a:ln>
            <a:solidFill>
              <a:schemeClr val="accent1">
                <a:lumMod val="75000"/>
              </a:schemeClr>
            </a:solidFill>
          </a:ln>
        </p:spPr>
        <p:txBody>
          <a:bodyPr wrap="square">
            <a:spAutoFit/>
          </a:bodyPr>
          <a:lstStyle/>
          <a:p>
            <a:pPr algn="just"/>
            <a:r>
              <a:rPr lang="en-US" dirty="0">
                <a:solidFill>
                  <a:schemeClr val="accent1">
                    <a:lumMod val="75000"/>
                  </a:schemeClr>
                </a:solidFill>
              </a:rPr>
              <a:t>Reverse transcription</a:t>
            </a:r>
          </a:p>
        </p:txBody>
      </p:sp>
      <p:pic>
        <p:nvPicPr>
          <p:cNvPr id="2058" name="Picture 10" descr="Reverse Transcription (RT) | Bio-Rad">
            <a:extLst>
              <a:ext uri="{FF2B5EF4-FFF2-40B4-BE49-F238E27FC236}">
                <a16:creationId xmlns:a16="http://schemas.microsoft.com/office/drawing/2014/main" id="{DB667082-FEC0-4058-BB42-FBF647C77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072" y="144233"/>
            <a:ext cx="4331904" cy="2225951"/>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987C00B-B875-4DA4-AD76-3904F08E7BA3}"/>
              </a:ext>
            </a:extLst>
          </p:cNvPr>
          <p:cNvSpPr txBox="1"/>
          <p:nvPr/>
        </p:nvSpPr>
        <p:spPr>
          <a:xfrm>
            <a:off x="284682" y="811188"/>
            <a:ext cx="1495096" cy="369332"/>
          </a:xfrm>
          <a:prstGeom prst="rect">
            <a:avLst/>
          </a:prstGeom>
          <a:noFill/>
        </p:spPr>
        <p:txBody>
          <a:bodyPr wrap="square">
            <a:spAutoFit/>
          </a:bodyPr>
          <a:lstStyle/>
          <a:p>
            <a:pPr algn="just"/>
            <a:r>
              <a:rPr lang="en-US" dirty="0">
                <a:solidFill>
                  <a:schemeClr val="accent1">
                    <a:lumMod val="75000"/>
                  </a:schemeClr>
                </a:solidFill>
              </a:rPr>
              <a:t>Northern blot</a:t>
            </a:r>
          </a:p>
        </p:txBody>
      </p:sp>
      <p:pic>
        <p:nvPicPr>
          <p:cNvPr id="2056" name="Picture 8" descr="RNase Protection Assay for Quantifying Gene Expression Levels | SpringerLink">
            <a:extLst>
              <a:ext uri="{FF2B5EF4-FFF2-40B4-BE49-F238E27FC236}">
                <a16:creationId xmlns:a16="http://schemas.microsoft.com/office/drawing/2014/main" id="{1B71E0D5-F6E1-4960-9281-8985EB092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691" y="1572040"/>
            <a:ext cx="39624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159E97C-45EE-49F5-AAEC-BA084AD405BE}"/>
              </a:ext>
            </a:extLst>
          </p:cNvPr>
          <p:cNvSpPr txBox="1"/>
          <p:nvPr/>
        </p:nvSpPr>
        <p:spPr>
          <a:xfrm>
            <a:off x="8860220" y="713960"/>
            <a:ext cx="2580397" cy="369332"/>
          </a:xfrm>
          <a:prstGeom prst="rect">
            <a:avLst/>
          </a:prstGeom>
          <a:noFill/>
        </p:spPr>
        <p:txBody>
          <a:bodyPr wrap="square">
            <a:spAutoFit/>
          </a:bodyPr>
          <a:lstStyle/>
          <a:p>
            <a:pPr algn="just"/>
            <a:r>
              <a:rPr lang="en-US" dirty="0" err="1">
                <a:solidFill>
                  <a:schemeClr val="accent1">
                    <a:lumMod val="75000"/>
                  </a:schemeClr>
                </a:solidFill>
              </a:rPr>
              <a:t>RNAse</a:t>
            </a:r>
            <a:r>
              <a:rPr lang="en-US" dirty="0">
                <a:solidFill>
                  <a:schemeClr val="accent1">
                    <a:lumMod val="75000"/>
                  </a:schemeClr>
                </a:solidFill>
              </a:rPr>
              <a:t> protection assay</a:t>
            </a:r>
          </a:p>
        </p:txBody>
      </p:sp>
    </p:spTree>
    <p:extLst>
      <p:ext uri="{BB962C8B-B14F-4D97-AF65-F5344CB8AC3E}">
        <p14:creationId xmlns:p14="http://schemas.microsoft.com/office/powerpoint/2010/main" val="27813131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1000"/>
                                        <p:tgtEl>
                                          <p:spTgt spid="2056"/>
                                        </p:tgtEl>
                                      </p:cBhvr>
                                    </p:animEffect>
                                    <p:anim calcmode="lin" valueType="num">
                                      <p:cBhvr>
                                        <p:cTn id="8" dur="1000" fill="hold"/>
                                        <p:tgtEl>
                                          <p:spTgt spid="2056"/>
                                        </p:tgtEl>
                                        <p:attrNameLst>
                                          <p:attrName>ppt_x</p:attrName>
                                        </p:attrNameLst>
                                      </p:cBhvr>
                                      <p:tavLst>
                                        <p:tav tm="0">
                                          <p:val>
                                            <p:strVal val="#ppt_x"/>
                                          </p:val>
                                        </p:tav>
                                        <p:tav tm="100000">
                                          <p:val>
                                            <p:strVal val="#ppt_x"/>
                                          </p:val>
                                        </p:tav>
                                      </p:tavLst>
                                    </p:anim>
                                    <p:anim calcmode="lin" valueType="num">
                                      <p:cBhvr>
                                        <p:cTn id="9" dur="1000" fill="hold"/>
                                        <p:tgtEl>
                                          <p:spTgt spid="20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fade">
                                      <p:cBhvr>
                                        <p:cTn id="24" dur="1000"/>
                                        <p:tgtEl>
                                          <p:spTgt spid="2058"/>
                                        </p:tgtEl>
                                      </p:cBhvr>
                                    </p:animEffect>
                                    <p:anim calcmode="lin" valueType="num">
                                      <p:cBhvr>
                                        <p:cTn id="25" dur="1000" fill="hold"/>
                                        <p:tgtEl>
                                          <p:spTgt spid="2058"/>
                                        </p:tgtEl>
                                        <p:attrNameLst>
                                          <p:attrName>ppt_x</p:attrName>
                                        </p:attrNameLst>
                                      </p:cBhvr>
                                      <p:tavLst>
                                        <p:tav tm="0">
                                          <p:val>
                                            <p:strVal val="#ppt_x"/>
                                          </p:val>
                                        </p:tav>
                                        <p:tav tm="100000">
                                          <p:val>
                                            <p:strVal val="#ppt_x"/>
                                          </p:val>
                                        </p:tav>
                                      </p:tavLst>
                                    </p:anim>
                                    <p:anim calcmode="lin" valueType="num">
                                      <p:cBhvr>
                                        <p:cTn id="26"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hlinkClick r:id="rId2"/>
            <a:extLst>
              <a:ext uri="{FF2B5EF4-FFF2-40B4-BE49-F238E27FC236}">
                <a16:creationId xmlns:a16="http://schemas.microsoft.com/office/drawing/2014/main" id="{9C29F514-C901-4536-8B54-303EEDDF38DE}"/>
              </a:ext>
            </a:extLst>
          </p:cNvPr>
          <p:cNvPicPr>
            <a:picLocks noChangeAspect="1"/>
          </p:cNvPicPr>
          <p:nvPr/>
        </p:nvPicPr>
        <p:blipFill>
          <a:blip r:embed="rId3"/>
          <a:stretch>
            <a:fillRect/>
          </a:stretch>
        </p:blipFill>
        <p:spPr>
          <a:xfrm>
            <a:off x="3588710" y="2007842"/>
            <a:ext cx="8262209" cy="4222136"/>
          </a:xfrm>
          <a:prstGeom prst="rect">
            <a:avLst/>
          </a:prstGeom>
        </p:spPr>
      </p:pic>
      <p:sp>
        <p:nvSpPr>
          <p:cNvPr id="2" name="Title 1">
            <a:extLst>
              <a:ext uri="{FF2B5EF4-FFF2-40B4-BE49-F238E27FC236}">
                <a16:creationId xmlns:a16="http://schemas.microsoft.com/office/drawing/2014/main" id="{1236FBF0-6B11-4314-94BE-D3EC41110F87}"/>
              </a:ext>
            </a:extLst>
          </p:cNvPr>
          <p:cNvSpPr>
            <a:spLocks noGrp="1"/>
          </p:cNvSpPr>
          <p:nvPr>
            <p:ph type="title"/>
          </p:nvPr>
        </p:nvSpPr>
        <p:spPr/>
        <p:txBody>
          <a:bodyPr/>
          <a:lstStyle/>
          <a:p>
            <a:r>
              <a:rPr lang="en-US" dirty="0"/>
              <a:t>Study Design</a:t>
            </a:r>
          </a:p>
        </p:txBody>
      </p:sp>
      <p:sp>
        <p:nvSpPr>
          <p:cNvPr id="4" name="Title 1">
            <a:extLst>
              <a:ext uri="{FF2B5EF4-FFF2-40B4-BE49-F238E27FC236}">
                <a16:creationId xmlns:a16="http://schemas.microsoft.com/office/drawing/2014/main" id="{B9279A96-405C-4F87-8756-0F1856E1D5D6}"/>
              </a:ext>
            </a:extLst>
          </p:cNvPr>
          <p:cNvSpPr txBox="1">
            <a:spLocks/>
          </p:cNvSpPr>
          <p:nvPr/>
        </p:nvSpPr>
        <p:spPr>
          <a:xfrm>
            <a:off x="1097280" y="1737360"/>
            <a:ext cx="10058400" cy="1450757"/>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Methodology </a:t>
            </a:r>
          </a:p>
        </p:txBody>
      </p:sp>
      <p:sp>
        <p:nvSpPr>
          <p:cNvPr id="10" name="Rectangle 9">
            <a:extLst>
              <a:ext uri="{FF2B5EF4-FFF2-40B4-BE49-F238E27FC236}">
                <a16:creationId xmlns:a16="http://schemas.microsoft.com/office/drawing/2014/main" id="{D591C80D-1C8D-4DA7-8A27-FE58ECAC4B85}"/>
              </a:ext>
            </a:extLst>
          </p:cNvPr>
          <p:cNvSpPr/>
          <p:nvPr/>
        </p:nvSpPr>
        <p:spPr>
          <a:xfrm>
            <a:off x="1097280" y="3188115"/>
            <a:ext cx="4756264" cy="2658501"/>
          </a:xfrm>
          <a:prstGeom prst="rect">
            <a:avLst/>
          </a:prstGeom>
          <a:ln w="98425" cmpd="thickThin"/>
          <a:effectLst>
            <a:glow rad="292100">
              <a:schemeClr val="accent1">
                <a:alpha val="40000"/>
              </a:schemeClr>
            </a:glow>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7C6ABF97-ED1A-4BBC-BDCB-EF0C11D155A6}"/>
              </a:ext>
            </a:extLst>
          </p:cNvPr>
          <p:cNvPicPr>
            <a:picLocks noChangeAspect="1"/>
          </p:cNvPicPr>
          <p:nvPr/>
        </p:nvPicPr>
        <p:blipFill rotWithShape="1">
          <a:blip r:embed="rId4"/>
          <a:srcRect r="-1099"/>
          <a:stretch/>
        </p:blipFill>
        <p:spPr>
          <a:xfrm>
            <a:off x="1097279" y="3186884"/>
            <a:ext cx="4823175" cy="2128694"/>
          </a:xfrm>
          <a:prstGeom prst="rect">
            <a:avLst/>
          </a:prstGeom>
        </p:spPr>
      </p:pic>
      <p:sp>
        <p:nvSpPr>
          <p:cNvPr id="16" name="TextBox 15">
            <a:extLst>
              <a:ext uri="{FF2B5EF4-FFF2-40B4-BE49-F238E27FC236}">
                <a16:creationId xmlns:a16="http://schemas.microsoft.com/office/drawing/2014/main" id="{2CCA97B0-85CB-46ED-A76F-B9041204076C}"/>
              </a:ext>
            </a:extLst>
          </p:cNvPr>
          <p:cNvSpPr txBox="1"/>
          <p:nvPr/>
        </p:nvSpPr>
        <p:spPr>
          <a:xfrm>
            <a:off x="1181645" y="5407871"/>
            <a:ext cx="4705354" cy="369332"/>
          </a:xfrm>
          <a:prstGeom prst="rect">
            <a:avLst/>
          </a:prstGeom>
          <a:noFill/>
        </p:spPr>
        <p:txBody>
          <a:bodyPr wrap="square" rtlCol="0">
            <a:spAutoFit/>
          </a:bodyPr>
          <a:lstStyle/>
          <a:p>
            <a:r>
              <a:rPr lang="en-US" dirty="0">
                <a:solidFill>
                  <a:schemeClr val="accent1">
                    <a:lumMod val="75000"/>
                  </a:schemeClr>
                </a:solidFill>
              </a:rPr>
              <a:t>https://doi.org/10.1016/j.ymthe.2018.01.011</a:t>
            </a:r>
          </a:p>
        </p:txBody>
      </p:sp>
    </p:spTree>
    <p:extLst>
      <p:ext uri="{BB962C8B-B14F-4D97-AF65-F5344CB8AC3E}">
        <p14:creationId xmlns:p14="http://schemas.microsoft.com/office/powerpoint/2010/main" val="38281035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8"/>
                                        </p:tgtEl>
                                      </p:cBhvr>
                                    </p:animEffect>
                                    <p:anim calcmode="lin" valueType="num">
                                      <p:cBhvr>
                                        <p:cTn id="7" dur="1000"/>
                                        <p:tgtEl>
                                          <p:spTgt spid="18"/>
                                        </p:tgtEl>
                                        <p:attrNameLst>
                                          <p:attrName>ppt_x</p:attrName>
                                        </p:attrNameLst>
                                      </p:cBhvr>
                                      <p:tavLst>
                                        <p:tav tm="0">
                                          <p:val>
                                            <p:strVal val="ppt_x"/>
                                          </p:val>
                                        </p:tav>
                                        <p:tav tm="100000">
                                          <p:val>
                                            <p:strVal val="ppt_x"/>
                                          </p:val>
                                        </p:tav>
                                      </p:tavLst>
                                    </p:anim>
                                    <p:anim calcmode="lin" valueType="num">
                                      <p:cBhvr>
                                        <p:cTn id="8" dur="1000"/>
                                        <p:tgtEl>
                                          <p:spTgt spid="18"/>
                                        </p:tgtEl>
                                        <p:attrNameLst>
                                          <p:attrName>ppt_y</p:attrName>
                                        </p:attrNameLst>
                                      </p:cBhvr>
                                      <p:tavLst>
                                        <p:tav tm="0">
                                          <p:val>
                                            <p:strVal val="ppt_y"/>
                                          </p:val>
                                        </p:tav>
                                        <p:tav tm="100000">
                                          <p:val>
                                            <p:strVal val="ppt_y+.1"/>
                                          </p:val>
                                        </p:tav>
                                      </p:tavLst>
                                    </p:anim>
                                    <p:set>
                                      <p:cBhvr>
                                        <p:cTn id="9" dur="1" fill="hold">
                                          <p:stCondLst>
                                            <p:cond delay="999"/>
                                          </p:stCondLst>
                                        </p:cTn>
                                        <p:tgtEl>
                                          <p:spTgt spid="18"/>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22" presetClass="exit" presetSubtype="4" fill="hold" grpId="1" nodeType="withEffect">
                                  <p:stCondLst>
                                    <p:cond delay="0"/>
                                  </p:stCondLst>
                                  <p:childTnLst>
                                    <p:animEffect transition="out" filter="wipe(down)">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22" presetClass="exit" presetSubtype="4" fill="hold" grpId="1" nodeType="withEffect">
                                  <p:stCondLst>
                                    <p:cond delay="0"/>
                                  </p:stCondLst>
                                  <p:childTnLst>
                                    <p:animEffect transition="out" filter="wipe(down)">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1000"/>
                            </p:stCondLst>
                            <p:childTnLst>
                              <p:par>
                                <p:cTn id="35" presetID="6" presetClass="entr" presetSubtype="3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circle(out)">
                                      <p:cBhvr>
                                        <p:cTn id="3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1CC11-A52A-4E17-981B-D7EDC84DC05C}"/>
              </a:ext>
            </a:extLst>
          </p:cNvPr>
          <p:cNvSpPr txBox="1"/>
          <p:nvPr/>
        </p:nvSpPr>
        <p:spPr>
          <a:xfrm>
            <a:off x="3810000" y="6273225"/>
            <a:ext cx="4569204" cy="584775"/>
          </a:xfrm>
          <a:prstGeom prst="rect">
            <a:avLst/>
          </a:prstGeom>
          <a:noFill/>
        </p:spPr>
        <p:txBody>
          <a:bodyPr wrap="square" rtlCol="0">
            <a:spAutoFit/>
          </a:bodyPr>
          <a:lstStyle/>
          <a:p>
            <a:r>
              <a:rPr lang="en-US" sz="3200" dirty="0">
                <a:solidFill>
                  <a:schemeClr val="bg1"/>
                </a:solidFill>
              </a:rPr>
              <a:t>Cloning and manipulation:</a:t>
            </a:r>
          </a:p>
        </p:txBody>
      </p:sp>
      <p:pic>
        <p:nvPicPr>
          <p:cNvPr id="1026" name="Picture 2" descr="Vector and insert plasmid maps A) Illustration of the CloneJET plasmid... |  Download Scientific Diagram">
            <a:extLst>
              <a:ext uri="{FF2B5EF4-FFF2-40B4-BE49-F238E27FC236}">
                <a16:creationId xmlns:a16="http://schemas.microsoft.com/office/drawing/2014/main" id="{D2B8BCA6-4AD8-4979-A881-B100081EE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0" y="57459"/>
            <a:ext cx="4646452" cy="51166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6B0FA7-C3A7-4A84-9A73-7CF07C31F69D}"/>
              </a:ext>
            </a:extLst>
          </p:cNvPr>
          <p:cNvSpPr txBox="1"/>
          <p:nvPr/>
        </p:nvSpPr>
        <p:spPr>
          <a:xfrm>
            <a:off x="488226" y="5400508"/>
            <a:ext cx="3604580" cy="646331"/>
          </a:xfrm>
          <a:prstGeom prst="rect">
            <a:avLst/>
          </a:prstGeom>
          <a:solidFill>
            <a:schemeClr val="accent1">
              <a:lumMod val="40000"/>
              <a:lumOff val="60000"/>
            </a:schemeClr>
          </a:solidFill>
          <a:ln>
            <a:solidFill>
              <a:schemeClr val="accent1">
                <a:lumMod val="75000"/>
              </a:schemeClr>
            </a:solidFill>
          </a:ln>
        </p:spPr>
        <p:txBody>
          <a:bodyPr wrap="square">
            <a:spAutoFit/>
          </a:bodyPr>
          <a:lstStyle/>
          <a:p>
            <a:pPr algn="just"/>
            <a:r>
              <a:rPr lang="en-US" dirty="0">
                <a:solidFill>
                  <a:schemeClr val="accent1">
                    <a:lumMod val="75000"/>
                  </a:schemeClr>
                </a:solidFill>
              </a:rPr>
              <a:t>Plasmid and viral vector (PCR and RT-PCR)</a:t>
            </a:r>
          </a:p>
        </p:txBody>
      </p:sp>
      <p:pic>
        <p:nvPicPr>
          <p:cNvPr id="1028" name="Picture 4">
            <a:extLst>
              <a:ext uri="{FF2B5EF4-FFF2-40B4-BE49-F238E27FC236}">
                <a16:creationId xmlns:a16="http://schemas.microsoft.com/office/drawing/2014/main" id="{AD6AD4E2-4174-4519-B6CE-DC99A11BD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3983" y="0"/>
            <a:ext cx="6692597" cy="61897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505F1E-630B-4A73-9B7D-198004EFCE3E}"/>
              </a:ext>
            </a:extLst>
          </p:cNvPr>
          <p:cNvSpPr txBox="1"/>
          <p:nvPr/>
        </p:nvSpPr>
        <p:spPr>
          <a:xfrm>
            <a:off x="8297448" y="5862173"/>
            <a:ext cx="685665" cy="369332"/>
          </a:xfrm>
          <a:prstGeom prst="rect">
            <a:avLst/>
          </a:prstGeom>
          <a:solidFill>
            <a:schemeClr val="accent1">
              <a:lumMod val="40000"/>
              <a:lumOff val="60000"/>
            </a:schemeClr>
          </a:solidFill>
          <a:ln>
            <a:solidFill>
              <a:schemeClr val="accent1">
                <a:lumMod val="75000"/>
              </a:schemeClr>
            </a:solidFill>
          </a:ln>
        </p:spPr>
        <p:txBody>
          <a:bodyPr wrap="square">
            <a:spAutoFit/>
          </a:bodyPr>
          <a:lstStyle/>
          <a:p>
            <a:pPr algn="just"/>
            <a:r>
              <a:rPr lang="en-US" dirty="0">
                <a:solidFill>
                  <a:schemeClr val="accent1">
                    <a:lumMod val="75000"/>
                  </a:schemeClr>
                </a:solidFill>
              </a:rPr>
              <a:t>SAGE</a:t>
            </a:r>
          </a:p>
        </p:txBody>
      </p:sp>
    </p:spTree>
    <p:extLst>
      <p:ext uri="{BB962C8B-B14F-4D97-AF65-F5344CB8AC3E}">
        <p14:creationId xmlns:p14="http://schemas.microsoft.com/office/powerpoint/2010/main" val="8740208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FBF0-6B11-4314-94BE-D3EC41110F87}"/>
              </a:ext>
            </a:extLst>
          </p:cNvPr>
          <p:cNvSpPr>
            <a:spLocks noGrp="1"/>
          </p:cNvSpPr>
          <p:nvPr>
            <p:ph type="title"/>
          </p:nvPr>
        </p:nvSpPr>
        <p:spPr/>
        <p:txBody>
          <a:bodyPr/>
          <a:lstStyle/>
          <a:p>
            <a:r>
              <a:rPr lang="en-US" dirty="0"/>
              <a:t>Study Design</a:t>
            </a:r>
          </a:p>
        </p:txBody>
      </p:sp>
      <p:sp>
        <p:nvSpPr>
          <p:cNvPr id="4" name="Title 1">
            <a:extLst>
              <a:ext uri="{FF2B5EF4-FFF2-40B4-BE49-F238E27FC236}">
                <a16:creationId xmlns:a16="http://schemas.microsoft.com/office/drawing/2014/main" id="{B9279A96-405C-4F87-8756-0F1856E1D5D6}"/>
              </a:ext>
            </a:extLst>
          </p:cNvPr>
          <p:cNvSpPr txBox="1">
            <a:spLocks/>
          </p:cNvSpPr>
          <p:nvPr/>
        </p:nvSpPr>
        <p:spPr>
          <a:xfrm>
            <a:off x="1097280" y="1737360"/>
            <a:ext cx="10058400" cy="1450757"/>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Methodology </a:t>
            </a:r>
          </a:p>
        </p:txBody>
      </p:sp>
      <p:sp>
        <p:nvSpPr>
          <p:cNvPr id="10" name="Rectangle 9">
            <a:extLst>
              <a:ext uri="{FF2B5EF4-FFF2-40B4-BE49-F238E27FC236}">
                <a16:creationId xmlns:a16="http://schemas.microsoft.com/office/drawing/2014/main" id="{D591C80D-1C8D-4DA7-8A27-FE58ECAC4B85}"/>
              </a:ext>
            </a:extLst>
          </p:cNvPr>
          <p:cNvSpPr/>
          <p:nvPr/>
        </p:nvSpPr>
        <p:spPr>
          <a:xfrm>
            <a:off x="1097280" y="3188115"/>
            <a:ext cx="4756264" cy="2658501"/>
          </a:xfrm>
          <a:prstGeom prst="rect">
            <a:avLst/>
          </a:prstGeom>
          <a:ln w="98425" cmpd="thickThin"/>
          <a:effectLst>
            <a:glow rad="292100">
              <a:schemeClr val="accent1">
                <a:alpha val="40000"/>
              </a:schemeClr>
            </a:glow>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Picture 14">
            <a:hlinkClick r:id="rId2"/>
            <a:extLst>
              <a:ext uri="{FF2B5EF4-FFF2-40B4-BE49-F238E27FC236}">
                <a16:creationId xmlns:a16="http://schemas.microsoft.com/office/drawing/2014/main" id="{7C6ABF97-ED1A-4BBC-BDCB-EF0C11D155A6}"/>
              </a:ext>
            </a:extLst>
          </p:cNvPr>
          <p:cNvPicPr>
            <a:picLocks noChangeAspect="1"/>
          </p:cNvPicPr>
          <p:nvPr/>
        </p:nvPicPr>
        <p:blipFill rotWithShape="1">
          <a:blip r:embed="rId3"/>
          <a:srcRect r="-1099"/>
          <a:stretch/>
        </p:blipFill>
        <p:spPr>
          <a:xfrm>
            <a:off x="1097279" y="3186884"/>
            <a:ext cx="4823175" cy="2128694"/>
          </a:xfrm>
          <a:prstGeom prst="rect">
            <a:avLst/>
          </a:prstGeom>
        </p:spPr>
      </p:pic>
      <p:sp>
        <p:nvSpPr>
          <p:cNvPr id="16" name="TextBox 15">
            <a:extLst>
              <a:ext uri="{FF2B5EF4-FFF2-40B4-BE49-F238E27FC236}">
                <a16:creationId xmlns:a16="http://schemas.microsoft.com/office/drawing/2014/main" id="{2CCA97B0-85CB-46ED-A76F-B9041204076C}"/>
              </a:ext>
            </a:extLst>
          </p:cNvPr>
          <p:cNvSpPr txBox="1"/>
          <p:nvPr/>
        </p:nvSpPr>
        <p:spPr>
          <a:xfrm>
            <a:off x="1181645" y="5407871"/>
            <a:ext cx="4705354" cy="369332"/>
          </a:xfrm>
          <a:prstGeom prst="rect">
            <a:avLst/>
          </a:prstGeom>
          <a:noFill/>
        </p:spPr>
        <p:txBody>
          <a:bodyPr wrap="square" rtlCol="0">
            <a:spAutoFit/>
          </a:bodyPr>
          <a:lstStyle/>
          <a:p>
            <a:r>
              <a:rPr lang="en-US" dirty="0">
                <a:solidFill>
                  <a:schemeClr val="accent1">
                    <a:lumMod val="75000"/>
                  </a:schemeClr>
                </a:solidFill>
              </a:rPr>
              <a:t>https://doi.org/10.1016/j.ymthe.2018.01.011</a:t>
            </a:r>
          </a:p>
        </p:txBody>
      </p:sp>
    </p:spTree>
    <p:extLst>
      <p:ext uri="{BB962C8B-B14F-4D97-AF65-F5344CB8AC3E}">
        <p14:creationId xmlns:p14="http://schemas.microsoft.com/office/powerpoint/2010/main" val="19464853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22" presetClass="exit" presetSubtype="4" fill="hold" grpId="1" nodeType="withEffect">
                                  <p:stCondLst>
                                    <p:cond delay="0"/>
                                  </p:stCondLst>
                                  <p:childTnLst>
                                    <p:animEffect transition="out" filter="wipe(down)">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E3446-9EAC-4943-809C-D6FE375A0CC3}"/>
              </a:ext>
            </a:extLst>
          </p:cNvPr>
          <p:cNvSpPr txBox="1"/>
          <p:nvPr/>
        </p:nvSpPr>
        <p:spPr>
          <a:xfrm>
            <a:off x="685800" y="1166842"/>
            <a:ext cx="10820400" cy="4524315"/>
          </a:xfrm>
          <a:prstGeom prst="rect">
            <a:avLst/>
          </a:prstGeom>
          <a:noFill/>
        </p:spPr>
        <p:txBody>
          <a:bodyPr wrap="square" rtlCol="0">
            <a:spAutoFit/>
          </a:bodyPr>
          <a:lstStyle/>
          <a:p>
            <a:pPr algn="just" rtl="1"/>
            <a:r>
              <a:rPr lang="fa-IR" dirty="0"/>
              <a:t>2. در یک </a:t>
            </a:r>
            <a:r>
              <a:rPr lang="fa-IR" dirty="0" err="1"/>
              <a:t>کارآزمایی</a:t>
            </a:r>
            <a:r>
              <a:rPr lang="fa-IR" dirty="0"/>
              <a:t> بالینی جهت کاهش میزان سکته قلبی به گروهی از افراد قرص </a:t>
            </a:r>
            <a:r>
              <a:rPr lang="fa-IR" dirty="0" err="1"/>
              <a:t>ملاتونین</a:t>
            </a:r>
            <a:r>
              <a:rPr lang="fa-IR" dirty="0"/>
              <a:t> توصیه شد. مشاهده شد افزایش </a:t>
            </a:r>
            <a:r>
              <a:rPr lang="fa-IR" dirty="0" err="1"/>
              <a:t>ملاتونین</a:t>
            </a:r>
            <a:r>
              <a:rPr lang="fa-IR" dirty="0"/>
              <a:t> در صورت استفاده به صورت روتین و 24ساعته باعث بهبود فاکتورهای دخیل در پایداری پلاک می‌شود. اما استفاده از قرص </a:t>
            </a:r>
            <a:r>
              <a:rPr lang="fa-IR" dirty="0" err="1"/>
              <a:t>ملاتونین</a:t>
            </a:r>
            <a:r>
              <a:rPr lang="fa-IR" dirty="0"/>
              <a:t> با این روش سبب </a:t>
            </a:r>
            <a:r>
              <a:rPr lang="fa-IR" dirty="0" err="1"/>
              <a:t>خواب‌آلودگی</a:t>
            </a:r>
            <a:r>
              <a:rPr lang="fa-IR" dirty="0"/>
              <a:t> افراد و در نتیجه کاهش عملکرد شغلی </a:t>
            </a:r>
            <a:r>
              <a:rPr lang="fa-IR" dirty="0" err="1"/>
              <a:t>آن‌ها</a:t>
            </a:r>
            <a:r>
              <a:rPr lang="fa-IR" dirty="0"/>
              <a:t> شده بود. </a:t>
            </a:r>
            <a:r>
              <a:rPr lang="fa-IR" u="sng" dirty="0"/>
              <a:t>با هدف کاهش </a:t>
            </a:r>
            <a:r>
              <a:rPr lang="fa-IR" u="sng" dirty="0" err="1"/>
              <a:t>ناپایداری</a:t>
            </a:r>
            <a:r>
              <a:rPr lang="fa-IR" u="sng" dirty="0"/>
              <a:t> پلاک بدون کاهش عملکرد در این افراد:</a:t>
            </a:r>
          </a:p>
          <a:p>
            <a:pPr algn="just" rtl="1"/>
            <a:endParaRPr lang="fa-IR" u="sng" dirty="0"/>
          </a:p>
          <a:p>
            <a:pPr algn="just" rtl="1"/>
            <a:r>
              <a:rPr lang="fa-IR" dirty="0"/>
              <a:t>الف) بر اساس بخشی از نتایج تحقیق قبلی که نشان میداد تغییر میزان </a:t>
            </a:r>
            <a:r>
              <a:rPr lang="fa-IR" dirty="0" err="1"/>
              <a:t>ملاتونین</a:t>
            </a:r>
            <a:r>
              <a:rPr lang="fa-IR" dirty="0"/>
              <a:t> باعث تغییر کاهش تبدیل </a:t>
            </a:r>
            <a:r>
              <a:rPr lang="fa-IR" dirty="0" err="1"/>
              <a:t>مونوسیت‌ها</a:t>
            </a:r>
            <a:r>
              <a:rPr lang="fa-IR" dirty="0"/>
              <a:t> به ماکروفاژ و همچنین کاهش </a:t>
            </a:r>
            <a:r>
              <a:rPr lang="fa-IR" dirty="0" err="1"/>
              <a:t>فعال‌سازی</a:t>
            </a:r>
            <a:r>
              <a:rPr lang="fa-IR" dirty="0"/>
              <a:t> </a:t>
            </a:r>
            <a:r>
              <a:rPr lang="fa-IR" dirty="0" err="1"/>
              <a:t>سلول‌های</a:t>
            </a:r>
            <a:r>
              <a:rPr lang="fa-IR" dirty="0"/>
              <a:t> عضله صاف می‌شود؛ محقق اول  پیشنهاد داد که از یک ناقل اختصاصی </a:t>
            </a:r>
            <a:r>
              <a:rPr lang="fa-IR" dirty="0" err="1"/>
              <a:t>ملاتونین</a:t>
            </a:r>
            <a:r>
              <a:rPr lang="fa-IR" dirty="0"/>
              <a:t> استفاده کنیم که </a:t>
            </a:r>
            <a:r>
              <a:rPr lang="fa-IR" dirty="0" err="1"/>
              <a:t>گیرنده‌آن</a:t>
            </a:r>
            <a:r>
              <a:rPr lang="fa-IR" dirty="0"/>
              <a:t> تنها برروی مونوسیت و </a:t>
            </a:r>
            <a:r>
              <a:rPr lang="fa-IR" dirty="0" err="1"/>
              <a:t>سلول‌های</a:t>
            </a:r>
            <a:r>
              <a:rPr lang="fa-IR" dirty="0"/>
              <a:t> عضله صاف عروق باشد.</a:t>
            </a:r>
          </a:p>
          <a:p>
            <a:pPr marL="342900" indent="-342900" algn="just" rtl="1">
              <a:buFont typeface="+mj-lt"/>
              <a:buAutoNum type="alphaLcParenR"/>
            </a:pPr>
            <a:r>
              <a:rPr lang="fa-IR" dirty="0"/>
              <a:t> یک مطالعه </a:t>
            </a:r>
            <a:r>
              <a:rPr lang="en-US" dirty="0"/>
              <a:t>in silico</a:t>
            </a:r>
            <a:r>
              <a:rPr lang="fa-IR" dirty="0"/>
              <a:t>جهت طراحی</a:t>
            </a:r>
            <a:r>
              <a:rPr lang="en-US" dirty="0"/>
              <a:t> </a:t>
            </a:r>
            <a:r>
              <a:rPr lang="fa-IR" dirty="0"/>
              <a:t>این ناقل بنویسید.</a:t>
            </a:r>
          </a:p>
          <a:p>
            <a:pPr marL="342900" indent="-342900" algn="just" rtl="1">
              <a:buFont typeface="+mj-lt"/>
              <a:buAutoNum type="alphaLcParenR"/>
            </a:pPr>
            <a:r>
              <a:rPr lang="fa-IR" dirty="0"/>
              <a:t> بهترین‌ مدل </a:t>
            </a:r>
            <a:r>
              <a:rPr lang="en-US" dirty="0"/>
              <a:t>invitro</a:t>
            </a:r>
            <a:r>
              <a:rPr lang="fa-IR" dirty="0"/>
              <a:t> برای بررسی صحت عملکرد این ناقل چیست؟</a:t>
            </a:r>
          </a:p>
          <a:p>
            <a:pPr marL="342900" indent="-342900" algn="just" rtl="1">
              <a:buFont typeface="+mj-lt"/>
              <a:buAutoNum type="alphaLcParenR"/>
            </a:pPr>
            <a:r>
              <a:rPr lang="fa-IR" dirty="0"/>
              <a:t> او بر همین اساس ناقل </a:t>
            </a:r>
            <a:r>
              <a:rPr lang="en-US" dirty="0"/>
              <a:t>M-SMC</a:t>
            </a:r>
            <a:r>
              <a:rPr lang="fa-IR" dirty="0"/>
              <a:t> را در آزمایشگاه طراحی کرد. </a:t>
            </a:r>
            <a:r>
              <a:rPr lang="fa-IR" dirty="0" err="1"/>
              <a:t>مطالعه‌ای</a:t>
            </a:r>
            <a:r>
              <a:rPr lang="fa-IR" dirty="0"/>
              <a:t> طراحی کنید که اثر تجویز </a:t>
            </a:r>
            <a:r>
              <a:rPr lang="fa-IR" dirty="0" err="1"/>
              <a:t>ملاتونین</a:t>
            </a:r>
            <a:r>
              <a:rPr lang="fa-IR" dirty="0"/>
              <a:t> متصل به گیرنده </a:t>
            </a:r>
            <a:r>
              <a:rPr lang="en-US" dirty="0"/>
              <a:t>M-SM</a:t>
            </a:r>
            <a:r>
              <a:rPr lang="fa-IR" dirty="0"/>
              <a:t> در رسیدن به هدف ذکر شده را بررسی کند.  </a:t>
            </a:r>
          </a:p>
          <a:p>
            <a:pPr algn="just" rtl="1"/>
            <a:r>
              <a:rPr lang="fa-IR" dirty="0"/>
              <a:t>ب) محقق دوم به این موضوع که </a:t>
            </a:r>
            <a:r>
              <a:rPr lang="fa-IR" dirty="0" err="1"/>
              <a:t>ملاتونین</a:t>
            </a:r>
            <a:r>
              <a:rPr lang="fa-IR" dirty="0"/>
              <a:t> از طریق اثر بر گیرنده </a:t>
            </a:r>
            <a:r>
              <a:rPr lang="fa-IR" dirty="0" err="1"/>
              <a:t>ملاتونین</a:t>
            </a:r>
            <a:r>
              <a:rPr lang="fa-IR" dirty="0"/>
              <a:t> تایپ1 (</a:t>
            </a:r>
            <a:r>
              <a:rPr lang="en-US" dirty="0"/>
              <a:t>MR-1</a:t>
            </a:r>
            <a:r>
              <a:rPr lang="fa-IR" dirty="0"/>
              <a:t>)، باعث کاهش میزان حوادث عروق قلبی ناشی از آترواسکلروز میشود استناد کرد. او پیشنهاد داد </a:t>
            </a:r>
            <a:r>
              <a:rPr lang="fa-IR" dirty="0" err="1"/>
              <a:t>به‌جای</a:t>
            </a:r>
            <a:r>
              <a:rPr lang="fa-IR" dirty="0"/>
              <a:t> استفاده از </a:t>
            </a:r>
            <a:r>
              <a:rPr lang="fa-IR" dirty="0" err="1"/>
              <a:t>ملاتونین</a:t>
            </a:r>
            <a:r>
              <a:rPr lang="fa-IR" dirty="0"/>
              <a:t> از </a:t>
            </a:r>
            <a:r>
              <a:rPr lang="fa-IR" dirty="0" err="1"/>
              <a:t>آگونیست</a:t>
            </a:r>
            <a:r>
              <a:rPr lang="fa-IR" dirty="0"/>
              <a:t> اختصاصی </a:t>
            </a:r>
            <a:r>
              <a:rPr lang="en-US" dirty="0"/>
              <a:t>MR-1</a:t>
            </a:r>
            <a:r>
              <a:rPr lang="fa-IR" dirty="0"/>
              <a:t> استفاده کنیم. </a:t>
            </a:r>
            <a:r>
              <a:rPr lang="fa-IR" dirty="0" err="1"/>
              <a:t>مطالعه‌ای</a:t>
            </a:r>
            <a:r>
              <a:rPr lang="fa-IR" dirty="0"/>
              <a:t> طراحی کنید که اثر </a:t>
            </a:r>
            <a:r>
              <a:rPr lang="fa-IR" dirty="0" err="1"/>
              <a:t>آگونیست</a:t>
            </a:r>
            <a:r>
              <a:rPr lang="fa-IR" dirty="0"/>
              <a:t> </a:t>
            </a:r>
            <a:r>
              <a:rPr lang="en-US" dirty="0"/>
              <a:t>MR-1</a:t>
            </a:r>
            <a:r>
              <a:rPr lang="fa-IR" dirty="0"/>
              <a:t> در رسیدن به هدف ذکر شده را بررسی کند.</a:t>
            </a:r>
          </a:p>
          <a:p>
            <a:pPr algn="just" rtl="1"/>
            <a:r>
              <a:rPr lang="fa-IR" dirty="0"/>
              <a:t>ج) برای مقایسه مطالعات بخش الف-</a:t>
            </a:r>
            <a:r>
              <a:rPr lang="en-US" dirty="0"/>
              <a:t>c</a:t>
            </a:r>
            <a:r>
              <a:rPr lang="fa-IR" dirty="0"/>
              <a:t> و ب و انتخاب بهترین روش نتایج حاصل از کدام </a:t>
            </a:r>
            <a:r>
              <a:rPr lang="fa-IR" dirty="0" err="1"/>
              <a:t>گروه‌ها</a:t>
            </a:r>
            <a:r>
              <a:rPr lang="fa-IR" dirty="0"/>
              <a:t> را </a:t>
            </a:r>
            <a:r>
              <a:rPr lang="fa-IR" dirty="0" err="1"/>
              <a:t>می‌توان</a:t>
            </a:r>
            <a:r>
              <a:rPr lang="fa-IR" dirty="0"/>
              <a:t> بررسی کرد؟ اگر نمیتوانید با نتایج موجود انتخاب کنید، مطالعه طراحی کنید</a:t>
            </a:r>
            <a:r>
              <a:rPr lang="fa-IR" dirty="0">
                <a:sym typeface="Wingdings" panose="05000000000000000000" pitchFamily="2" charset="2"/>
              </a:rPr>
              <a:t></a:t>
            </a:r>
            <a:endParaRPr lang="en-US" dirty="0"/>
          </a:p>
        </p:txBody>
      </p:sp>
    </p:spTree>
    <p:extLst>
      <p:ext uri="{BB962C8B-B14F-4D97-AF65-F5344CB8AC3E}">
        <p14:creationId xmlns:p14="http://schemas.microsoft.com/office/powerpoint/2010/main" val="41108321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B4E27-C6C9-4A24-B16C-7E70B3AFFFFE}"/>
              </a:ext>
            </a:extLst>
          </p:cNvPr>
          <p:cNvPicPr>
            <a:picLocks noChangeAspect="1"/>
          </p:cNvPicPr>
          <p:nvPr/>
        </p:nvPicPr>
        <p:blipFill rotWithShape="1">
          <a:blip r:embed="rId3"/>
          <a:srcRect l="15158" t="13781" r="12507" b="14196"/>
          <a:stretch/>
        </p:blipFill>
        <p:spPr>
          <a:xfrm>
            <a:off x="0" y="-343409"/>
            <a:ext cx="12192000" cy="6674884"/>
          </a:xfrm>
          <a:prstGeom prst="rect">
            <a:avLst/>
          </a:prstGeom>
        </p:spPr>
      </p:pic>
    </p:spTree>
    <p:extLst>
      <p:ext uri="{BB962C8B-B14F-4D97-AF65-F5344CB8AC3E}">
        <p14:creationId xmlns:p14="http://schemas.microsoft.com/office/powerpoint/2010/main" val="15521859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6BBEA385-881E-4824-8448-AB4750C653E8}"/>
              </a:ext>
            </a:extLst>
          </p:cNvPr>
          <p:cNvPicPr>
            <a:picLocks noChangeAspect="1"/>
          </p:cNvPicPr>
          <p:nvPr/>
        </p:nvPicPr>
        <p:blipFill rotWithShape="1">
          <a:blip r:embed="rId3"/>
          <a:srcRect b="9204"/>
          <a:stretch/>
        </p:blipFill>
        <p:spPr>
          <a:xfrm>
            <a:off x="216860" y="2319605"/>
            <a:ext cx="8262209" cy="3833545"/>
          </a:xfrm>
          <a:prstGeom prst="rect">
            <a:avLst/>
          </a:prstGeom>
        </p:spPr>
      </p:pic>
      <p:sp>
        <p:nvSpPr>
          <p:cNvPr id="2" name="TextBox 1">
            <a:extLst>
              <a:ext uri="{FF2B5EF4-FFF2-40B4-BE49-F238E27FC236}">
                <a16:creationId xmlns:a16="http://schemas.microsoft.com/office/drawing/2014/main" id="{E2C03135-2B53-4D0F-907A-BC3386C67E70}"/>
              </a:ext>
            </a:extLst>
          </p:cNvPr>
          <p:cNvSpPr txBox="1"/>
          <p:nvPr/>
        </p:nvSpPr>
        <p:spPr>
          <a:xfrm>
            <a:off x="733425" y="950000"/>
            <a:ext cx="10725150" cy="1477328"/>
          </a:xfrm>
          <a:prstGeom prst="rect">
            <a:avLst/>
          </a:prstGeom>
          <a:noFill/>
        </p:spPr>
        <p:txBody>
          <a:bodyPr wrap="square" rtlCol="0">
            <a:spAutoFit/>
          </a:bodyPr>
          <a:lstStyle/>
          <a:p>
            <a:pPr algn="just" rtl="1"/>
            <a:r>
              <a:rPr lang="fa-IR" dirty="0"/>
              <a:t>1. تحقیقات نشان داده که افراد با مشاغلی که شیفت شب دارند بیشتر در معرض خطر ابتلا به سکته قلبی قرار دارند. همچنین </a:t>
            </a:r>
            <a:r>
              <a:rPr lang="fa-IR" dirty="0" err="1"/>
              <a:t>درمطالعات</a:t>
            </a:r>
            <a:r>
              <a:rPr lang="fa-IR" dirty="0"/>
              <a:t> </a:t>
            </a:r>
            <a:r>
              <a:rPr lang="fa-IR" dirty="0" err="1"/>
              <a:t>نشان‌داده</a:t>
            </a:r>
            <a:r>
              <a:rPr lang="fa-IR" dirty="0"/>
              <a:t> که افراد با مشاغلی که شیفت کاری متغیر دارند، به دنبال برهم خوردن سیکل شبانه </a:t>
            </a:r>
            <a:r>
              <a:rPr lang="fa-IR" dirty="0" err="1"/>
              <a:t>روزی‌شان</a:t>
            </a:r>
            <a:r>
              <a:rPr lang="fa-IR" dirty="0"/>
              <a:t> میزان </a:t>
            </a:r>
            <a:r>
              <a:rPr lang="fa-IR" dirty="0" err="1"/>
              <a:t>ملاتونین</a:t>
            </a:r>
            <a:r>
              <a:rPr lang="fa-IR" dirty="0"/>
              <a:t> خونشان کاهش یافته. </a:t>
            </a:r>
          </a:p>
          <a:p>
            <a:pPr algn="just" rtl="1"/>
            <a:r>
              <a:rPr lang="fa-IR" dirty="0"/>
              <a:t>مطالعه ای در دو بخش طراحی کنید که:</a:t>
            </a:r>
          </a:p>
          <a:p>
            <a:pPr algn="just" rtl="1"/>
            <a:r>
              <a:rPr lang="fa-IR" dirty="0"/>
              <a:t>الف) به بررسی و مقایسه توانایی تجویز </a:t>
            </a:r>
            <a:r>
              <a:rPr lang="fa-IR" dirty="0" err="1"/>
              <a:t>سیکلیک</a:t>
            </a:r>
            <a:r>
              <a:rPr lang="fa-IR" dirty="0"/>
              <a:t>/پیش از خواب </a:t>
            </a:r>
            <a:r>
              <a:rPr lang="fa-IR" dirty="0" err="1"/>
              <a:t>ملاتونین</a:t>
            </a:r>
            <a:r>
              <a:rPr lang="fa-IR" dirty="0"/>
              <a:t>، </a:t>
            </a:r>
            <a:r>
              <a:rPr lang="fa-IR" dirty="0" err="1"/>
              <a:t>درخنثی</a:t>
            </a:r>
            <a:r>
              <a:rPr lang="fa-IR" dirty="0"/>
              <a:t> سازی اثر شیفت کاری، بر میزان </a:t>
            </a:r>
            <a:r>
              <a:rPr lang="fa-IR" dirty="0" err="1"/>
              <a:t>ملاتونین</a:t>
            </a:r>
            <a:r>
              <a:rPr lang="fa-IR" dirty="0"/>
              <a:t> خون را بپردازد.</a:t>
            </a:r>
          </a:p>
          <a:p>
            <a:pPr algn="just" rtl="1"/>
            <a:r>
              <a:rPr lang="fa-IR" dirty="0"/>
              <a:t>ب) اثر نوع تجویز </a:t>
            </a:r>
            <a:r>
              <a:rPr lang="fa-IR" dirty="0" err="1"/>
              <a:t>ملاتونین</a:t>
            </a:r>
            <a:r>
              <a:rPr lang="fa-IR" dirty="0"/>
              <a:t> بر تشکیل و پایداری </a:t>
            </a:r>
            <a:r>
              <a:rPr lang="fa-IR" dirty="0" err="1"/>
              <a:t>پلاک‌های</a:t>
            </a:r>
            <a:r>
              <a:rPr lang="fa-IR" dirty="0"/>
              <a:t> آترواسکلروز را در نشان دهد.</a:t>
            </a:r>
          </a:p>
        </p:txBody>
      </p:sp>
      <p:sp>
        <p:nvSpPr>
          <p:cNvPr id="3" name="TextBox 2">
            <a:extLst>
              <a:ext uri="{FF2B5EF4-FFF2-40B4-BE49-F238E27FC236}">
                <a16:creationId xmlns:a16="http://schemas.microsoft.com/office/drawing/2014/main" id="{88A3B922-953F-4712-8952-65175314222C}"/>
              </a:ext>
            </a:extLst>
          </p:cNvPr>
          <p:cNvSpPr txBox="1"/>
          <p:nvPr/>
        </p:nvSpPr>
        <p:spPr>
          <a:xfrm>
            <a:off x="8598716" y="2600587"/>
            <a:ext cx="2751589" cy="3046988"/>
          </a:xfrm>
          <a:prstGeom prst="rect">
            <a:avLst/>
          </a:prstGeom>
          <a:noFill/>
        </p:spPr>
        <p:txBody>
          <a:bodyPr wrap="square" rtlCol="0">
            <a:spAutoFit/>
          </a:bodyPr>
          <a:lstStyle/>
          <a:p>
            <a:pPr marL="285750" indent="-285750" algn="r" rtl="1">
              <a:buFontTx/>
              <a:buChar char="-"/>
            </a:pPr>
            <a:r>
              <a:rPr lang="fa-IR" sz="1600" dirty="0"/>
              <a:t>هدف مطالعه</a:t>
            </a:r>
          </a:p>
          <a:p>
            <a:pPr marL="285750" indent="-285750" algn="r" rtl="1">
              <a:buFontTx/>
              <a:buChar char="-"/>
            </a:pPr>
            <a:r>
              <a:rPr lang="fa-IR" sz="1600" dirty="0"/>
              <a:t>نوع مطالعه</a:t>
            </a:r>
          </a:p>
          <a:p>
            <a:pPr marL="285750" indent="-285750" algn="r" rtl="1">
              <a:buFontTx/>
              <a:buChar char="-"/>
            </a:pPr>
            <a:r>
              <a:rPr lang="fa-IR" sz="1600" dirty="0"/>
              <a:t>مدل </a:t>
            </a:r>
          </a:p>
          <a:p>
            <a:pPr marL="285750" indent="-285750" algn="r" rtl="1">
              <a:buFontTx/>
              <a:buChar char="-"/>
            </a:pPr>
            <a:r>
              <a:rPr lang="fa-IR" sz="1600" dirty="0"/>
              <a:t>مداخله (متغیر مستقل)</a:t>
            </a:r>
          </a:p>
          <a:p>
            <a:pPr marL="285750" indent="-285750" algn="r" rtl="1">
              <a:buFontTx/>
              <a:buChar char="-"/>
            </a:pPr>
            <a:r>
              <a:rPr lang="fa-IR" sz="1600" dirty="0" err="1"/>
              <a:t>گروه‌بندی</a:t>
            </a:r>
            <a:endParaRPr lang="fa-IR" sz="1600" dirty="0"/>
          </a:p>
          <a:p>
            <a:pPr marL="285750" indent="-285750" algn="r" rtl="1">
              <a:buFontTx/>
              <a:buChar char="-"/>
            </a:pPr>
            <a:r>
              <a:rPr lang="fa-IR" sz="1600" dirty="0"/>
              <a:t>متغیر (وابسته)</a:t>
            </a:r>
          </a:p>
          <a:p>
            <a:pPr algn="r" rtl="1"/>
            <a:endParaRPr lang="fa-IR" sz="1600" dirty="0"/>
          </a:p>
          <a:p>
            <a:pPr marL="285750" indent="-285750" algn="r" rtl="1">
              <a:buFont typeface="Wingdings" panose="05000000000000000000" pitchFamily="2" charset="2"/>
              <a:buChar char="ü"/>
            </a:pPr>
            <a:r>
              <a:rPr lang="fa-IR" sz="1600" dirty="0" err="1"/>
              <a:t>زمان‌بندی</a:t>
            </a:r>
            <a:endParaRPr lang="fa-IR" sz="1600" dirty="0"/>
          </a:p>
          <a:p>
            <a:pPr marL="285750" indent="-285750" algn="r" rtl="1">
              <a:buFont typeface="Wingdings" panose="05000000000000000000" pitchFamily="2" charset="2"/>
              <a:buChar char="ü"/>
            </a:pPr>
            <a:r>
              <a:rPr lang="fa-IR" sz="1600" dirty="0"/>
              <a:t>روش سنجش متغیر</a:t>
            </a:r>
          </a:p>
          <a:p>
            <a:pPr marL="285750" indent="-285750" algn="r" rtl="1">
              <a:buFont typeface="Wingdings" panose="05000000000000000000" pitchFamily="2" charset="2"/>
              <a:buChar char="ü"/>
            </a:pPr>
            <a:r>
              <a:rPr lang="fa-IR" sz="1600" dirty="0"/>
              <a:t>کنترل ابزار</a:t>
            </a:r>
          </a:p>
          <a:p>
            <a:pPr marL="285750" indent="-285750" algn="r" rtl="1">
              <a:buFont typeface="Wingdings" panose="05000000000000000000" pitchFamily="2" charset="2"/>
              <a:buChar char="ü"/>
            </a:pPr>
            <a:r>
              <a:rPr lang="fa-IR" sz="1600" dirty="0"/>
              <a:t>نوع آنالیز آماری</a:t>
            </a:r>
          </a:p>
          <a:p>
            <a:pPr algn="r" rtl="1"/>
            <a:endParaRPr lang="fa-IR" sz="1600" dirty="0"/>
          </a:p>
        </p:txBody>
      </p:sp>
    </p:spTree>
    <p:extLst>
      <p:ext uri="{BB962C8B-B14F-4D97-AF65-F5344CB8AC3E}">
        <p14:creationId xmlns:p14="http://schemas.microsoft.com/office/powerpoint/2010/main" val="34759617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childTnLst>
                          </p:cTn>
                        </p:par>
                        <p:par>
                          <p:cTn id="10" fill="hold">
                            <p:stCondLst>
                              <p:cond delay="1000"/>
                            </p:stCondLst>
                            <p:childTnLst>
                              <p:par>
                                <p:cTn id="11" presetID="6" presetClass="entr" presetSubtype="32"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ou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A78A-9CD9-44A4-BA2A-A8AAC69700B1}"/>
              </a:ext>
            </a:extLst>
          </p:cNvPr>
          <p:cNvSpPr>
            <a:spLocks noGrp="1"/>
          </p:cNvSpPr>
          <p:nvPr>
            <p:ph type="title"/>
          </p:nvPr>
        </p:nvSpPr>
        <p:spPr/>
        <p:txBody>
          <a:bodyPr/>
          <a:lstStyle/>
          <a:p>
            <a:r>
              <a:rPr lang="en-US" dirty="0"/>
              <a:t>Research models</a:t>
            </a:r>
          </a:p>
        </p:txBody>
      </p:sp>
      <p:sp>
        <p:nvSpPr>
          <p:cNvPr id="3" name="Text Placeholder 2">
            <a:extLst>
              <a:ext uri="{FF2B5EF4-FFF2-40B4-BE49-F238E27FC236}">
                <a16:creationId xmlns:a16="http://schemas.microsoft.com/office/drawing/2014/main" id="{823E0873-3C9E-4F6B-A2FF-485B136187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6003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E7F2-5384-4074-B355-FFCF617A797E}"/>
              </a:ext>
            </a:extLst>
          </p:cNvPr>
          <p:cNvSpPr>
            <a:spLocks noGrp="1"/>
          </p:cNvSpPr>
          <p:nvPr>
            <p:ph type="title"/>
          </p:nvPr>
        </p:nvSpPr>
        <p:spPr/>
        <p:txBody>
          <a:bodyPr/>
          <a:lstStyle/>
          <a:p>
            <a:r>
              <a:rPr lang="en-US" dirty="0"/>
              <a:t>Research models in the biomedical sciences</a:t>
            </a:r>
          </a:p>
        </p:txBody>
      </p:sp>
      <p:pic>
        <p:nvPicPr>
          <p:cNvPr id="5" name="Content Placeholder 4">
            <a:extLst>
              <a:ext uri="{FF2B5EF4-FFF2-40B4-BE49-F238E27FC236}">
                <a16:creationId xmlns:a16="http://schemas.microsoft.com/office/drawing/2014/main" id="{1623F75D-3C13-4597-89B2-89ACBB6B6467}"/>
              </a:ext>
            </a:extLst>
          </p:cNvPr>
          <p:cNvPicPr>
            <a:picLocks noGrp="1" noChangeAspect="1"/>
          </p:cNvPicPr>
          <p:nvPr>
            <p:ph idx="1"/>
          </p:nvPr>
        </p:nvPicPr>
        <p:blipFill>
          <a:blip r:embed="rId2"/>
          <a:stretch>
            <a:fillRect/>
          </a:stretch>
        </p:blipFill>
        <p:spPr>
          <a:xfrm>
            <a:off x="3038693" y="1846263"/>
            <a:ext cx="6174939" cy="4022725"/>
          </a:xfrm>
        </p:spPr>
      </p:pic>
    </p:spTree>
    <p:extLst>
      <p:ext uri="{BB962C8B-B14F-4D97-AF65-F5344CB8AC3E}">
        <p14:creationId xmlns:p14="http://schemas.microsoft.com/office/powerpoint/2010/main" val="336656424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1B89-0313-4EAB-BD90-CD2A3D05BEE3}"/>
              </a:ext>
            </a:extLst>
          </p:cNvPr>
          <p:cNvSpPr>
            <a:spLocks noGrp="1"/>
          </p:cNvSpPr>
          <p:nvPr>
            <p:ph type="title"/>
          </p:nvPr>
        </p:nvSpPr>
        <p:spPr/>
        <p:txBody>
          <a:bodyPr/>
          <a:lstStyle/>
          <a:p>
            <a:r>
              <a:rPr lang="en-US" dirty="0"/>
              <a:t>In Silico </a:t>
            </a:r>
          </a:p>
        </p:txBody>
      </p:sp>
      <p:sp>
        <p:nvSpPr>
          <p:cNvPr id="3" name="Content Placeholder 2">
            <a:extLst>
              <a:ext uri="{FF2B5EF4-FFF2-40B4-BE49-F238E27FC236}">
                <a16:creationId xmlns:a16="http://schemas.microsoft.com/office/drawing/2014/main" id="{1746D458-261C-422A-9FD3-66360ECB9CEB}"/>
              </a:ext>
            </a:extLst>
          </p:cNvPr>
          <p:cNvSpPr>
            <a:spLocks noGrp="1"/>
          </p:cNvSpPr>
          <p:nvPr>
            <p:ph idx="1"/>
          </p:nvPr>
        </p:nvSpPr>
        <p:spPr/>
        <p:txBody>
          <a:bodyPr>
            <a:normAutofit fontScale="77500" lnSpcReduction="20000"/>
          </a:bodyPr>
          <a:lstStyle/>
          <a:p>
            <a:r>
              <a:rPr lang="en-US" b="1" dirty="0"/>
              <a:t>The first step is to define the research question or hypothesis to be tested</a:t>
            </a:r>
            <a:r>
              <a:rPr lang="en-US" dirty="0"/>
              <a:t>. This could involve identifying potential therapeutic targets, investigating molecular mechanisms underlying the disease, or predicting the risk of developing atherosclerosis.</a:t>
            </a:r>
          </a:p>
          <a:p>
            <a:r>
              <a:rPr lang="en-US" b="1" dirty="0"/>
              <a:t>The next step is to select appropriate computational tools and models to address the research question</a:t>
            </a:r>
            <a:r>
              <a:rPr lang="en-US" dirty="0"/>
              <a:t>. These may include databases, quantitative structure-activity relationships, pharmacophores, homology models, molecular dynamics simulations, machine learning, data mining, network analysis tools, and data analysis tools. The selection of appropriate tools and models will depend on the specific research question and the available data.</a:t>
            </a:r>
          </a:p>
          <a:p>
            <a:r>
              <a:rPr lang="en-US" b="1" dirty="0"/>
              <a:t>The next step is to validate the models and optimize the parameters.</a:t>
            </a:r>
            <a:r>
              <a:rPr lang="en-US" dirty="0"/>
              <a:t> This involves testing the models against experimental data and adjusting the parameters to improve the accuracy of the predictions.</a:t>
            </a:r>
          </a:p>
          <a:p>
            <a:r>
              <a:rPr lang="en-US" b="1" dirty="0"/>
              <a:t>The next step is to apply them to the research question. </a:t>
            </a:r>
            <a:r>
              <a:rPr lang="en-US" dirty="0"/>
              <a:t>This may involve simulating the effects of potential therapeutic interventions, predicting the risk of developing atherosclerosis, or investigating molecular mechanisms underlying the disease.</a:t>
            </a:r>
          </a:p>
          <a:p>
            <a:r>
              <a:rPr lang="en-US" b="1" dirty="0"/>
              <a:t>Finally, the results of the in silico study should be validated experimentally.</a:t>
            </a:r>
            <a:r>
              <a:rPr lang="en-US" dirty="0"/>
              <a:t> This may involve testing the predictions in animal models or in vitro experiments.</a:t>
            </a:r>
          </a:p>
          <a:p>
            <a:r>
              <a:rPr lang="en-US" dirty="0"/>
              <a:t>In summary, designing an in silico study for atherosclerosis research involves defining the research question, selecting appropriate computational tools and models, validating and optimizing the models, applying them to the research question, and validating the results experimentally.</a:t>
            </a:r>
          </a:p>
        </p:txBody>
      </p:sp>
    </p:spTree>
    <p:extLst>
      <p:ext uri="{BB962C8B-B14F-4D97-AF65-F5344CB8AC3E}">
        <p14:creationId xmlns:p14="http://schemas.microsoft.com/office/powerpoint/2010/main" val="2224113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4D54-2820-46BB-BFEB-D0C3D759C2E9}"/>
              </a:ext>
            </a:extLst>
          </p:cNvPr>
          <p:cNvSpPr>
            <a:spLocks noGrp="1"/>
          </p:cNvSpPr>
          <p:nvPr>
            <p:ph type="title"/>
          </p:nvPr>
        </p:nvSpPr>
        <p:spPr/>
        <p:txBody>
          <a:bodyPr/>
          <a:lstStyle/>
          <a:p>
            <a:r>
              <a:rPr lang="en-US" dirty="0"/>
              <a:t>Ex vivo</a:t>
            </a:r>
          </a:p>
        </p:txBody>
      </p:sp>
      <p:pic>
        <p:nvPicPr>
          <p:cNvPr id="5" name="Content Placeholder 4">
            <a:extLst>
              <a:ext uri="{FF2B5EF4-FFF2-40B4-BE49-F238E27FC236}">
                <a16:creationId xmlns:a16="http://schemas.microsoft.com/office/drawing/2014/main" id="{028407B1-35D2-4222-8057-BF075849EEBC}"/>
              </a:ext>
            </a:extLst>
          </p:cNvPr>
          <p:cNvPicPr>
            <a:picLocks noGrp="1" noChangeAspect="1"/>
          </p:cNvPicPr>
          <p:nvPr>
            <p:ph idx="1"/>
          </p:nvPr>
        </p:nvPicPr>
        <p:blipFill>
          <a:blip r:embed="rId2"/>
          <a:stretch>
            <a:fillRect/>
          </a:stretch>
        </p:blipFill>
        <p:spPr>
          <a:xfrm>
            <a:off x="3659188" y="2143125"/>
            <a:ext cx="4933950" cy="3429000"/>
          </a:xfrm>
        </p:spPr>
      </p:pic>
    </p:spTree>
    <p:extLst>
      <p:ext uri="{BB962C8B-B14F-4D97-AF65-F5344CB8AC3E}">
        <p14:creationId xmlns:p14="http://schemas.microsoft.com/office/powerpoint/2010/main" val="6525280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F9CC-347B-4DB6-9B83-29FAA125BAD9}"/>
              </a:ext>
            </a:extLst>
          </p:cNvPr>
          <p:cNvSpPr>
            <a:spLocks noGrp="1"/>
          </p:cNvSpPr>
          <p:nvPr>
            <p:ph type="title"/>
          </p:nvPr>
        </p:nvSpPr>
        <p:spPr/>
        <p:txBody>
          <a:bodyPr/>
          <a:lstStyle/>
          <a:p>
            <a:r>
              <a:rPr lang="en-US" dirty="0"/>
              <a:t>In situ and Ex situ models</a:t>
            </a:r>
          </a:p>
        </p:txBody>
      </p:sp>
      <p:pic>
        <p:nvPicPr>
          <p:cNvPr id="5" name="Content Placeholder 4">
            <a:extLst>
              <a:ext uri="{FF2B5EF4-FFF2-40B4-BE49-F238E27FC236}">
                <a16:creationId xmlns:a16="http://schemas.microsoft.com/office/drawing/2014/main" id="{8592D882-F7D8-4742-A153-7662AA9F4630}"/>
              </a:ext>
            </a:extLst>
          </p:cNvPr>
          <p:cNvPicPr>
            <a:picLocks noGrp="1" noChangeAspect="1"/>
          </p:cNvPicPr>
          <p:nvPr>
            <p:ph idx="1"/>
          </p:nvPr>
        </p:nvPicPr>
        <p:blipFill>
          <a:blip r:embed="rId2"/>
          <a:stretch>
            <a:fillRect/>
          </a:stretch>
        </p:blipFill>
        <p:spPr>
          <a:xfrm>
            <a:off x="3531133" y="1846263"/>
            <a:ext cx="5190059" cy="4022725"/>
          </a:xfrm>
        </p:spPr>
      </p:pic>
    </p:spTree>
    <p:extLst>
      <p:ext uri="{BB962C8B-B14F-4D97-AF65-F5344CB8AC3E}">
        <p14:creationId xmlns:p14="http://schemas.microsoft.com/office/powerpoint/2010/main" val="24884374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937</TotalTime>
  <Words>1667</Words>
  <Application>Microsoft Office PowerPoint</Application>
  <PresentationFormat>Widescreen</PresentationFormat>
  <Paragraphs>162</Paragraphs>
  <Slides>33</Slides>
  <Notes>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ElsevierGulliver</vt:lpstr>
      <vt:lpstr>Google Sans</vt:lpstr>
      <vt:lpstr>Wingdings</vt:lpstr>
      <vt:lpstr>Retrospect</vt:lpstr>
      <vt:lpstr>Study Design in Atherosclerosis </vt:lpstr>
      <vt:lpstr>Classification of experiments and Scientific Method</vt:lpstr>
      <vt:lpstr>Study Design</vt:lpstr>
      <vt:lpstr>PowerPoint Presentation</vt:lpstr>
      <vt:lpstr>Research models</vt:lpstr>
      <vt:lpstr>Research models in the biomedical sciences</vt:lpstr>
      <vt:lpstr>In Silico </vt:lpstr>
      <vt:lpstr>Ex vivo</vt:lpstr>
      <vt:lpstr>In situ and Ex situ models</vt:lpstr>
      <vt:lpstr>In vitro</vt:lpstr>
      <vt:lpstr>A schematic of in vitro models for atherosclerosis studies</vt:lpstr>
      <vt:lpstr>in vitro 2D single-cell culture</vt:lpstr>
      <vt:lpstr>PowerPoint Presentation</vt:lpstr>
      <vt:lpstr>PowerPoint Presentation</vt:lpstr>
      <vt:lpstr>PowerPoint Presentation</vt:lpstr>
      <vt:lpstr>PowerPoint Presentation</vt:lpstr>
      <vt:lpstr>In vivo</vt:lpstr>
      <vt:lpstr>Non-mouse models of atherosclerosis</vt:lpstr>
      <vt:lpstr>Variables</vt:lpstr>
      <vt:lpstr>Biomarkers of atherosclerosis</vt:lpstr>
      <vt:lpstr>Inflammation </vt:lpstr>
      <vt:lpstr>Cells </vt:lpstr>
      <vt:lpstr>Cell Death</vt:lpstr>
      <vt:lpstr>Non-invasive Imaging</vt:lpstr>
      <vt:lpstr>Measurement</vt:lpstr>
      <vt:lpstr>PowerPoint Presentation</vt:lpstr>
      <vt:lpstr>PowerPoint Presentation</vt:lpstr>
      <vt:lpstr>PowerPoint Presentation</vt:lpstr>
      <vt:lpstr>PowerPoint Presentation</vt:lpstr>
      <vt:lpstr>PowerPoint Presentation</vt:lpstr>
      <vt:lpstr>Study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models in Atherosclerosis</dc:title>
  <dc:creator>mrym piri</dc:creator>
  <cp:lastModifiedBy>mrym piri</cp:lastModifiedBy>
  <cp:revision>11</cp:revision>
  <dcterms:created xsi:type="dcterms:W3CDTF">2024-02-01T11:07:56Z</dcterms:created>
  <dcterms:modified xsi:type="dcterms:W3CDTF">2024-03-28T21:32:15Z</dcterms:modified>
</cp:coreProperties>
</file>